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35"/>
  </p:notesMasterIdLst>
  <p:sldIdLst>
    <p:sldId id="260"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19" r:id="rId33"/>
    <p:sldId id="273" r:id="rId3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a:srgbClr val="FF0066"/>
    <a:srgbClr val="FFFFFF"/>
    <a:srgbClr val="FFCCCC"/>
    <a:srgbClr val="FF99FF"/>
    <a:srgbClr val="060D4C"/>
    <a:srgbClr val="042B6C"/>
    <a:srgbClr val="3366CC"/>
    <a:srgbClr val="3333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页眉占位符 1"/>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atin typeface="Calibri" panose="020F0502020204030204" pitchFamily="34" charset="0"/>
              </a:defRPr>
            </a:lvl1pPr>
          </a:lstStyle>
          <a:p>
            <a:endParaRPr lang="zh-CN" altLang="en-US"/>
          </a:p>
        </p:txBody>
      </p:sp>
      <p:sp>
        <p:nvSpPr>
          <p:cNvPr id="3075" name="日期占位符 2"/>
          <p:cNvSpPr>
            <a:spLocks noGrp="1" noChangeArrowheads="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6A9F8A9C-6116-4124-9DF7-34A25AD14388}" type="datetimeFigureOut">
              <a:rPr lang="zh-CN" altLang="en-US"/>
              <a:pPr/>
              <a:t>2017/3/27</a:t>
            </a:fld>
            <a:endParaRPr lang="en-US" altLang="zh-CN"/>
          </a:p>
        </p:txBody>
      </p:sp>
      <p:sp>
        <p:nvSpPr>
          <p:cNvPr id="3076" name="幻灯片图像占位符 3"/>
          <p:cNvSpPr>
            <a:spLocks noGrp="1" noRot="1" noChangeAspect="1" noChangeArrowheads="1"/>
          </p:cNvSpPr>
          <p:nvPr>
            <p:ph type="sldImg" idx="2"/>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077" name="备注占位符 4"/>
          <p:cNvSpPr>
            <a:spLocks noGrp="1" noChangeArrowheads="1"/>
          </p:cNvSpPr>
          <p:nvPr>
            <p:ph type="body" sz="quarter" idx="3"/>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8" name="页脚占位符 5"/>
          <p:cNvSpPr>
            <a:spLocks noGrp="1" noChangeArrowheads="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atin typeface="Calibri" panose="020F0502020204030204" pitchFamily="34" charset="0"/>
              </a:defRPr>
            </a:lvl1pPr>
          </a:lstStyle>
          <a:p>
            <a:endParaRPr lang="zh-CN" altLang="en-US"/>
          </a:p>
        </p:txBody>
      </p:sp>
      <p:sp>
        <p:nvSpPr>
          <p:cNvPr id="3079" name="灯片编号占位符 6"/>
          <p:cNvSpPr>
            <a:spLocks noGrp="1" noChangeArrowheads="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AD65599-DA2F-453F-A52B-C0AAB4200215}"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C23D6ED7-CFC4-40D3-9494-5B87DCF23242}" type="datetimeFigureOut">
              <a:rPr lang="zh-CN" altLang="en-US"/>
              <a:pPr/>
              <a:t>2017/3/27</a:t>
            </a:fld>
            <a:endParaRPr lang="en-US" altLang="zh-CN"/>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C34BF1D7-B95A-4C6F-87B7-B12EF4389A29}" type="slidenum">
              <a:rPr lang="zh-CN" altLang="en-US"/>
              <a:pPr/>
              <a:t>‹#›</a:t>
            </a:fld>
            <a:endParaRPr lang="en-US" altLang="zh-CN"/>
          </a:p>
        </p:txBody>
      </p:sp>
    </p:spTree>
    <p:extLst>
      <p:ext uri="{BB962C8B-B14F-4D97-AF65-F5344CB8AC3E}">
        <p14:creationId xmlns:p14="http://schemas.microsoft.com/office/powerpoint/2010/main" val="2368422770"/>
      </p:ext>
    </p:extLst>
  </p:cSld>
  <p:clrMapOvr>
    <a:masterClrMapping/>
  </p:clrMapOvr>
  <p:transition advClick="0" advTm="6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EAC2E804-02B2-4231-A7F1-B526AC9A9B7A}" type="datetimeFigureOut">
              <a:rPr lang="zh-CN" altLang="en-US"/>
              <a:pPr/>
              <a:t>2017/3/27</a:t>
            </a:fld>
            <a:endParaRPr lang="en-US" altLang="zh-CN"/>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4B2D50CE-345E-44CA-B612-711862C73B9B}" type="slidenum">
              <a:rPr lang="zh-CN" altLang="en-US"/>
              <a:pPr/>
              <a:t>‹#›</a:t>
            </a:fld>
            <a:endParaRPr lang="en-US" altLang="zh-CN"/>
          </a:p>
        </p:txBody>
      </p:sp>
    </p:spTree>
    <p:extLst>
      <p:ext uri="{BB962C8B-B14F-4D97-AF65-F5344CB8AC3E}">
        <p14:creationId xmlns:p14="http://schemas.microsoft.com/office/powerpoint/2010/main" val="1192045585"/>
      </p:ext>
    </p:extLst>
  </p:cSld>
  <p:clrMapOvr>
    <a:masterClrMapping/>
  </p:clrMapOvr>
  <p:transition advClick="0" advTm="6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E166818B-9E62-4244-AE89-745ED5BB9718}" type="datetimeFigureOut">
              <a:rPr lang="zh-CN" altLang="en-US"/>
              <a:pPr/>
              <a:t>2017/3/27</a:t>
            </a:fld>
            <a:endParaRPr lang="en-US" altLang="zh-CN"/>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53C86503-6E9A-4565-88B2-84A2598862BA}" type="slidenum">
              <a:rPr lang="zh-CN" altLang="en-US"/>
              <a:pPr/>
              <a:t>‹#›</a:t>
            </a:fld>
            <a:endParaRPr lang="en-US" altLang="zh-CN"/>
          </a:p>
        </p:txBody>
      </p:sp>
    </p:spTree>
    <p:extLst>
      <p:ext uri="{BB962C8B-B14F-4D97-AF65-F5344CB8AC3E}">
        <p14:creationId xmlns:p14="http://schemas.microsoft.com/office/powerpoint/2010/main" val="2063890586"/>
      </p:ext>
    </p:extLst>
  </p:cSld>
  <p:clrMapOvr>
    <a:masterClrMapping/>
  </p:clrMapOvr>
  <p:transition advClick="0" advTm="600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447800"/>
            <a:ext cx="4038600" cy="46783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447800"/>
            <a:ext cx="4038600" cy="46783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fld id="{B6306BD9-4B68-479D-8E6C-0DD14258D803}" type="slidenum">
              <a:rPr lang="zh-CN" altLang="en-US"/>
              <a:pPr/>
              <a:t>‹#›</a:t>
            </a:fld>
            <a:endParaRPr lang="en-US" altLang="zh-CN"/>
          </a:p>
        </p:txBody>
      </p:sp>
    </p:spTree>
    <p:extLst>
      <p:ext uri="{BB962C8B-B14F-4D97-AF65-F5344CB8AC3E}">
        <p14:creationId xmlns:p14="http://schemas.microsoft.com/office/powerpoint/2010/main" val="3618339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81E2421E-3083-429F-91A9-6C583D2B8A0E}" type="datetimeFigureOut">
              <a:rPr lang="zh-CN" altLang="en-US"/>
              <a:pPr/>
              <a:t>2017/3/27</a:t>
            </a:fld>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C2E0B0B-D2BC-4C43-B118-F8F5B7F49CFC}" type="slidenum">
              <a:rPr lang="zh-CN" altLang="zh-CN"/>
              <a:pPr/>
              <a:t>‹#›</a:t>
            </a:fld>
            <a:endParaRPr lang="zh-CN" altLang="zh-CN"/>
          </a:p>
        </p:txBody>
      </p:sp>
    </p:spTree>
    <p:extLst>
      <p:ext uri="{BB962C8B-B14F-4D97-AF65-F5344CB8AC3E}">
        <p14:creationId xmlns:p14="http://schemas.microsoft.com/office/powerpoint/2010/main" val="288729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456C266-A8DE-4DFA-86BD-F534363A4B35}" type="datetimeFigureOut">
              <a:rPr lang="zh-CN" altLang="en-US"/>
              <a:pPr/>
              <a:t>2017/3/27</a:t>
            </a:fld>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88916775-0494-48AB-AACD-03C87F1B2653}" type="slidenum">
              <a:rPr lang="zh-CN" altLang="zh-CN"/>
              <a:pPr/>
              <a:t>‹#›</a:t>
            </a:fld>
            <a:endParaRPr lang="zh-CN" altLang="zh-CN"/>
          </a:p>
        </p:txBody>
      </p:sp>
    </p:spTree>
    <p:extLst>
      <p:ext uri="{BB962C8B-B14F-4D97-AF65-F5344CB8AC3E}">
        <p14:creationId xmlns:p14="http://schemas.microsoft.com/office/powerpoint/2010/main" val="1962509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编辑母版文本样式</a:t>
            </a:r>
          </a:p>
        </p:txBody>
      </p:sp>
      <p:sp>
        <p:nvSpPr>
          <p:cNvPr id="4" name="日期占位符 3"/>
          <p:cNvSpPr>
            <a:spLocks noGrp="1"/>
          </p:cNvSpPr>
          <p:nvPr>
            <p:ph type="dt" sz="half" idx="10"/>
          </p:nvPr>
        </p:nvSpPr>
        <p:spPr/>
        <p:txBody>
          <a:bodyPr/>
          <a:lstStyle>
            <a:lvl1pPr>
              <a:defRPr/>
            </a:lvl1pPr>
          </a:lstStyle>
          <a:p>
            <a:fld id="{66CF7C7D-1F96-4CF2-81D6-7D8E9F07E42D}" type="datetimeFigureOut">
              <a:rPr lang="zh-CN" altLang="en-US"/>
              <a:pPr/>
              <a:t>2017/3/27</a:t>
            </a:fld>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5673D09A-74FD-45F3-B1AE-72C284B2DB09}" type="slidenum">
              <a:rPr lang="zh-CN" altLang="zh-CN"/>
              <a:pPr/>
              <a:t>‹#›</a:t>
            </a:fld>
            <a:endParaRPr lang="zh-CN" altLang="zh-CN"/>
          </a:p>
        </p:txBody>
      </p:sp>
    </p:spTree>
    <p:extLst>
      <p:ext uri="{BB962C8B-B14F-4D97-AF65-F5344CB8AC3E}">
        <p14:creationId xmlns:p14="http://schemas.microsoft.com/office/powerpoint/2010/main" val="187154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0739407A-A86A-4805-A75F-A1FF5DE307B6}" type="datetimeFigureOut">
              <a:rPr lang="zh-CN" altLang="en-US"/>
              <a:pPr/>
              <a:t>2017/3/27</a:t>
            </a:fld>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FA744152-401A-4DA4-BE44-32DDA36F46B7}" type="slidenum">
              <a:rPr lang="zh-CN" altLang="zh-CN"/>
              <a:pPr/>
              <a:t>‹#›</a:t>
            </a:fld>
            <a:endParaRPr lang="zh-CN" altLang="zh-CN"/>
          </a:p>
        </p:txBody>
      </p:sp>
    </p:spTree>
    <p:extLst>
      <p:ext uri="{BB962C8B-B14F-4D97-AF65-F5344CB8AC3E}">
        <p14:creationId xmlns:p14="http://schemas.microsoft.com/office/powerpoint/2010/main" val="2814424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015A5D64-7001-4E45-9515-BFCB93573A40}" type="datetimeFigureOut">
              <a:rPr lang="zh-CN" altLang="en-US"/>
              <a:pPr/>
              <a:t>2017/3/27</a:t>
            </a:fld>
            <a:endParaRPr lang="zh-CN" altLang="zh-CN"/>
          </a:p>
        </p:txBody>
      </p:sp>
      <p:sp>
        <p:nvSpPr>
          <p:cNvPr id="8" name="页脚占位符 7"/>
          <p:cNvSpPr>
            <a:spLocks noGrp="1"/>
          </p:cNvSpPr>
          <p:nvPr>
            <p:ph type="ftr" sz="quarter" idx="11"/>
          </p:nvPr>
        </p:nvSpPr>
        <p:spPr/>
        <p:txBody>
          <a:bodyPr/>
          <a:lstStyle>
            <a:lvl1pPr>
              <a:defRPr/>
            </a:lvl1pPr>
          </a:lstStyle>
          <a:p>
            <a:endParaRPr lang="zh-CN" altLang="zh-CN"/>
          </a:p>
        </p:txBody>
      </p:sp>
      <p:sp>
        <p:nvSpPr>
          <p:cNvPr id="9" name="灯片编号占位符 8"/>
          <p:cNvSpPr>
            <a:spLocks noGrp="1"/>
          </p:cNvSpPr>
          <p:nvPr>
            <p:ph type="sldNum" sz="quarter" idx="12"/>
          </p:nvPr>
        </p:nvSpPr>
        <p:spPr/>
        <p:txBody>
          <a:bodyPr/>
          <a:lstStyle>
            <a:lvl1pPr>
              <a:defRPr/>
            </a:lvl1pPr>
          </a:lstStyle>
          <a:p>
            <a:fld id="{4275540F-B6C2-4521-89A4-A05C0938E354}" type="slidenum">
              <a:rPr lang="zh-CN" altLang="zh-CN"/>
              <a:pPr/>
              <a:t>‹#›</a:t>
            </a:fld>
            <a:endParaRPr lang="zh-CN" altLang="zh-CN"/>
          </a:p>
        </p:txBody>
      </p:sp>
    </p:spTree>
    <p:extLst>
      <p:ext uri="{BB962C8B-B14F-4D97-AF65-F5344CB8AC3E}">
        <p14:creationId xmlns:p14="http://schemas.microsoft.com/office/powerpoint/2010/main" val="228521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799BDB74-9C78-4A2D-95BE-15FB563E635D}" type="datetimeFigureOut">
              <a:rPr lang="zh-CN" altLang="en-US"/>
              <a:pPr/>
              <a:t>2017/3/27</a:t>
            </a:fld>
            <a:endParaRPr lang="zh-CN" altLang="zh-CN"/>
          </a:p>
        </p:txBody>
      </p:sp>
      <p:sp>
        <p:nvSpPr>
          <p:cNvPr id="4" name="页脚占位符 3"/>
          <p:cNvSpPr>
            <a:spLocks noGrp="1"/>
          </p:cNvSpPr>
          <p:nvPr>
            <p:ph type="ftr" sz="quarter" idx="11"/>
          </p:nvPr>
        </p:nvSpPr>
        <p:spPr/>
        <p:txBody>
          <a:bodyPr/>
          <a:lstStyle>
            <a:lvl1pPr>
              <a:defRPr/>
            </a:lvl1pPr>
          </a:lstStyle>
          <a:p>
            <a:endParaRPr lang="zh-CN" altLang="zh-CN"/>
          </a:p>
        </p:txBody>
      </p:sp>
      <p:sp>
        <p:nvSpPr>
          <p:cNvPr id="5" name="灯片编号占位符 4"/>
          <p:cNvSpPr>
            <a:spLocks noGrp="1"/>
          </p:cNvSpPr>
          <p:nvPr>
            <p:ph type="sldNum" sz="quarter" idx="12"/>
          </p:nvPr>
        </p:nvSpPr>
        <p:spPr/>
        <p:txBody>
          <a:bodyPr/>
          <a:lstStyle>
            <a:lvl1pPr>
              <a:defRPr/>
            </a:lvl1pPr>
          </a:lstStyle>
          <a:p>
            <a:fld id="{4DF87AD6-82CF-429F-B341-C5F4B60E826D}" type="slidenum">
              <a:rPr lang="zh-CN" altLang="zh-CN"/>
              <a:pPr/>
              <a:t>‹#›</a:t>
            </a:fld>
            <a:endParaRPr lang="zh-CN" altLang="zh-CN"/>
          </a:p>
        </p:txBody>
      </p:sp>
    </p:spTree>
    <p:extLst>
      <p:ext uri="{BB962C8B-B14F-4D97-AF65-F5344CB8AC3E}">
        <p14:creationId xmlns:p14="http://schemas.microsoft.com/office/powerpoint/2010/main" val="29492073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F2D713FD-F045-4934-B33E-8A11B98B4AD1}" type="datetimeFigureOut">
              <a:rPr lang="zh-CN" altLang="en-US"/>
              <a:pPr/>
              <a:t>2017/3/27</a:t>
            </a:fld>
            <a:endParaRPr lang="zh-CN" altLang="zh-CN"/>
          </a:p>
        </p:txBody>
      </p:sp>
      <p:sp>
        <p:nvSpPr>
          <p:cNvPr id="3" name="页脚占位符 2"/>
          <p:cNvSpPr>
            <a:spLocks noGrp="1"/>
          </p:cNvSpPr>
          <p:nvPr>
            <p:ph type="ftr" sz="quarter" idx="11"/>
          </p:nvPr>
        </p:nvSpPr>
        <p:spPr/>
        <p:txBody>
          <a:bodyPr/>
          <a:lstStyle>
            <a:lvl1pPr>
              <a:defRPr/>
            </a:lvl1pPr>
          </a:lstStyle>
          <a:p>
            <a:endParaRPr lang="zh-CN" altLang="zh-CN"/>
          </a:p>
        </p:txBody>
      </p:sp>
      <p:sp>
        <p:nvSpPr>
          <p:cNvPr id="4" name="灯片编号占位符 3"/>
          <p:cNvSpPr>
            <a:spLocks noGrp="1"/>
          </p:cNvSpPr>
          <p:nvPr>
            <p:ph type="sldNum" sz="quarter" idx="12"/>
          </p:nvPr>
        </p:nvSpPr>
        <p:spPr/>
        <p:txBody>
          <a:bodyPr/>
          <a:lstStyle>
            <a:lvl1pPr>
              <a:defRPr/>
            </a:lvl1pPr>
          </a:lstStyle>
          <a:p>
            <a:fld id="{77D9FBEB-99A8-4CED-8D21-80AE6E3F2E09}" type="slidenum">
              <a:rPr lang="zh-CN" altLang="zh-CN"/>
              <a:pPr/>
              <a:t>‹#›</a:t>
            </a:fld>
            <a:endParaRPr lang="zh-CN" altLang="zh-CN"/>
          </a:p>
        </p:txBody>
      </p:sp>
    </p:spTree>
    <p:extLst>
      <p:ext uri="{BB962C8B-B14F-4D97-AF65-F5344CB8AC3E}">
        <p14:creationId xmlns:p14="http://schemas.microsoft.com/office/powerpoint/2010/main" val="126422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DCC84F61-535F-4B02-998A-6E8CCCAE8C4B}" type="datetimeFigureOut">
              <a:rPr lang="zh-CN" altLang="en-US"/>
              <a:pPr/>
              <a:t>2017/3/27</a:t>
            </a:fld>
            <a:endParaRPr lang="en-US" altLang="zh-CN"/>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A8859221-9863-44B1-8405-D494E0622689}" type="slidenum">
              <a:rPr lang="zh-CN" altLang="en-US"/>
              <a:pPr/>
              <a:t>‹#›</a:t>
            </a:fld>
            <a:endParaRPr lang="en-US" altLang="zh-CN"/>
          </a:p>
        </p:txBody>
      </p:sp>
    </p:spTree>
    <p:extLst>
      <p:ext uri="{BB962C8B-B14F-4D97-AF65-F5344CB8AC3E}">
        <p14:creationId xmlns:p14="http://schemas.microsoft.com/office/powerpoint/2010/main" val="1165496012"/>
      </p:ext>
    </p:extLst>
  </p:cSld>
  <p:clrMapOvr>
    <a:masterClrMapping/>
  </p:clrMapOvr>
  <p:transition advClick="0" advTm="6000"/>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lvl1pPr>
              <a:defRPr/>
            </a:lvl1pPr>
          </a:lstStyle>
          <a:p>
            <a:fld id="{473DDD5A-7088-41DB-8966-23515FCDFEF5}" type="datetimeFigureOut">
              <a:rPr lang="zh-CN" altLang="en-US"/>
              <a:pPr/>
              <a:t>2017/3/27</a:t>
            </a:fld>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180B306E-F01E-4A60-8361-0586E6F022DC}" type="slidenum">
              <a:rPr lang="zh-CN" altLang="zh-CN"/>
              <a:pPr/>
              <a:t>‹#›</a:t>
            </a:fld>
            <a:endParaRPr lang="zh-CN" altLang="zh-CN"/>
          </a:p>
        </p:txBody>
      </p:sp>
    </p:spTree>
    <p:extLst>
      <p:ext uri="{BB962C8B-B14F-4D97-AF65-F5344CB8AC3E}">
        <p14:creationId xmlns:p14="http://schemas.microsoft.com/office/powerpoint/2010/main" val="2432333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lvl1pPr>
              <a:defRPr/>
            </a:lvl1pPr>
          </a:lstStyle>
          <a:p>
            <a:fld id="{D5380A22-4220-47F0-A07A-2D3F6A4F9F4A}" type="datetimeFigureOut">
              <a:rPr lang="zh-CN" altLang="en-US"/>
              <a:pPr/>
              <a:t>2017/3/27</a:t>
            </a:fld>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409C639D-0B66-4D9D-96E8-448A98E86776}" type="slidenum">
              <a:rPr lang="zh-CN" altLang="zh-CN"/>
              <a:pPr/>
              <a:t>‹#›</a:t>
            </a:fld>
            <a:endParaRPr lang="zh-CN" altLang="zh-CN"/>
          </a:p>
        </p:txBody>
      </p:sp>
    </p:spTree>
    <p:extLst>
      <p:ext uri="{BB962C8B-B14F-4D97-AF65-F5344CB8AC3E}">
        <p14:creationId xmlns:p14="http://schemas.microsoft.com/office/powerpoint/2010/main" val="3114374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6BA5A0E-7091-4BD9-BDAA-D68E48C564C8}" type="datetimeFigureOut">
              <a:rPr lang="zh-CN" altLang="en-US"/>
              <a:pPr/>
              <a:t>2017/3/27</a:t>
            </a:fld>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769FD01C-D120-475E-8DA8-711CC3629263}" type="slidenum">
              <a:rPr lang="zh-CN" altLang="zh-CN"/>
              <a:pPr/>
              <a:t>‹#›</a:t>
            </a:fld>
            <a:endParaRPr lang="zh-CN" altLang="zh-CN"/>
          </a:p>
        </p:txBody>
      </p:sp>
    </p:spTree>
    <p:extLst>
      <p:ext uri="{BB962C8B-B14F-4D97-AF65-F5344CB8AC3E}">
        <p14:creationId xmlns:p14="http://schemas.microsoft.com/office/powerpoint/2010/main" val="37220395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F98B9F3E-B69B-4BD2-9236-A79C6F18A038}" type="datetimeFigureOut">
              <a:rPr lang="zh-CN" altLang="en-US"/>
              <a:pPr/>
              <a:t>2017/3/27</a:t>
            </a:fld>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E1B94D31-1AAB-401E-81FA-DE3BD5B4E074}" type="slidenum">
              <a:rPr lang="zh-CN" altLang="zh-CN"/>
              <a:pPr/>
              <a:t>‹#›</a:t>
            </a:fld>
            <a:endParaRPr lang="zh-CN" altLang="zh-CN"/>
          </a:p>
        </p:txBody>
      </p:sp>
    </p:spTree>
    <p:extLst>
      <p:ext uri="{BB962C8B-B14F-4D97-AF65-F5344CB8AC3E}">
        <p14:creationId xmlns:p14="http://schemas.microsoft.com/office/powerpoint/2010/main" val="85196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编辑母版文本样式</a:t>
            </a:r>
          </a:p>
        </p:txBody>
      </p:sp>
      <p:sp>
        <p:nvSpPr>
          <p:cNvPr id="4" name="日期占位符 3"/>
          <p:cNvSpPr>
            <a:spLocks noGrp="1"/>
          </p:cNvSpPr>
          <p:nvPr>
            <p:ph type="dt" sz="half" idx="10"/>
          </p:nvPr>
        </p:nvSpPr>
        <p:spPr/>
        <p:txBody>
          <a:bodyPr/>
          <a:lstStyle>
            <a:lvl1pPr>
              <a:defRPr/>
            </a:lvl1pPr>
          </a:lstStyle>
          <a:p>
            <a:fld id="{B5C4C326-DDB9-48BC-8412-45F3B76691CD}" type="datetimeFigureOut">
              <a:rPr lang="zh-CN" altLang="en-US"/>
              <a:pPr/>
              <a:t>2017/3/27</a:t>
            </a:fld>
            <a:endParaRPr lang="en-US" altLang="zh-CN"/>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BA3A1E8A-EFFE-4574-8E04-03A0529BDD40}" type="slidenum">
              <a:rPr lang="zh-CN" altLang="en-US"/>
              <a:pPr/>
              <a:t>‹#›</a:t>
            </a:fld>
            <a:endParaRPr lang="en-US" altLang="zh-CN"/>
          </a:p>
        </p:txBody>
      </p:sp>
    </p:spTree>
    <p:extLst>
      <p:ext uri="{BB962C8B-B14F-4D97-AF65-F5344CB8AC3E}">
        <p14:creationId xmlns:p14="http://schemas.microsoft.com/office/powerpoint/2010/main" val="1389227173"/>
      </p:ext>
    </p:extLst>
  </p:cSld>
  <p:clrMapOvr>
    <a:masterClrMapping/>
  </p:clrMapOvr>
  <p:transition advClick="0" advTm="6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C1E59ACC-5DCE-4E3D-A186-B0F146435509}" type="datetimeFigureOut">
              <a:rPr lang="zh-CN" altLang="en-US"/>
              <a:pPr/>
              <a:t>2017/3/27</a:t>
            </a:fld>
            <a:endParaRPr lang="en-US" altLang="zh-CN"/>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41FDAC03-64E6-4B3E-93BE-3BDE2D72A943}" type="slidenum">
              <a:rPr lang="zh-CN" altLang="en-US"/>
              <a:pPr/>
              <a:t>‹#›</a:t>
            </a:fld>
            <a:endParaRPr lang="en-US" altLang="zh-CN"/>
          </a:p>
        </p:txBody>
      </p:sp>
    </p:spTree>
    <p:extLst>
      <p:ext uri="{BB962C8B-B14F-4D97-AF65-F5344CB8AC3E}">
        <p14:creationId xmlns:p14="http://schemas.microsoft.com/office/powerpoint/2010/main" val="1554602535"/>
      </p:ext>
    </p:extLst>
  </p:cSld>
  <p:clrMapOvr>
    <a:masterClrMapping/>
  </p:clrMapOvr>
  <p:transition advClick="0" advTm="6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25B6B3F9-C376-4A90-8BE7-73EB48CEFBBE}" type="datetimeFigureOut">
              <a:rPr lang="zh-CN" altLang="en-US"/>
              <a:pPr/>
              <a:t>2017/3/27</a:t>
            </a:fld>
            <a:endParaRPr lang="en-US" altLang="zh-CN"/>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7E563D92-1A4F-41D0-9CDE-FE5AE0882B4D}" type="slidenum">
              <a:rPr lang="zh-CN" altLang="en-US"/>
              <a:pPr/>
              <a:t>‹#›</a:t>
            </a:fld>
            <a:endParaRPr lang="en-US" altLang="zh-CN"/>
          </a:p>
        </p:txBody>
      </p:sp>
    </p:spTree>
    <p:extLst>
      <p:ext uri="{BB962C8B-B14F-4D97-AF65-F5344CB8AC3E}">
        <p14:creationId xmlns:p14="http://schemas.microsoft.com/office/powerpoint/2010/main" val="315782547"/>
      </p:ext>
    </p:extLst>
  </p:cSld>
  <p:clrMapOvr>
    <a:masterClrMapping/>
  </p:clrMapOvr>
  <p:transition advClick="0" advTm="6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FA3D864C-8530-4D88-B78F-35666CCECAF8}" type="datetimeFigureOut">
              <a:rPr lang="zh-CN" altLang="en-US"/>
              <a:pPr/>
              <a:t>2017/3/27</a:t>
            </a:fld>
            <a:endParaRPr lang="en-US" altLang="zh-CN"/>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2E49D604-6EA3-4FFE-BB6D-73ED9C5D40A3}" type="slidenum">
              <a:rPr lang="zh-CN" altLang="en-US"/>
              <a:pPr/>
              <a:t>‹#›</a:t>
            </a:fld>
            <a:endParaRPr lang="en-US" altLang="zh-CN"/>
          </a:p>
        </p:txBody>
      </p:sp>
    </p:spTree>
    <p:extLst>
      <p:ext uri="{BB962C8B-B14F-4D97-AF65-F5344CB8AC3E}">
        <p14:creationId xmlns:p14="http://schemas.microsoft.com/office/powerpoint/2010/main" val="2946685071"/>
      </p:ext>
    </p:extLst>
  </p:cSld>
  <p:clrMapOvr>
    <a:masterClrMapping/>
  </p:clrMapOvr>
  <p:transition advClick="0" advTm="6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674E06D3-BF4D-4F98-A754-FACC7884851F}" type="datetimeFigureOut">
              <a:rPr lang="zh-CN" altLang="en-US"/>
              <a:pPr/>
              <a:t>2017/3/27</a:t>
            </a:fld>
            <a:endParaRPr lang="en-US" altLang="zh-CN"/>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F1F8ACD4-A236-4F57-A8D0-905C014E9377}" type="slidenum">
              <a:rPr lang="zh-CN" altLang="en-US"/>
              <a:pPr/>
              <a:t>‹#›</a:t>
            </a:fld>
            <a:endParaRPr lang="en-US" altLang="zh-CN"/>
          </a:p>
        </p:txBody>
      </p:sp>
      <p:pic>
        <p:nvPicPr>
          <p:cNvPr id="6" name="图片 5"/>
          <p:cNvPicPr>
            <a:picLocks noChangeAspect="1"/>
          </p:cNvPicPr>
          <p:nvPr userDrawn="1"/>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300192" y="6043358"/>
            <a:ext cx="2734050" cy="689597"/>
          </a:xfrm>
          <a:prstGeom prst="rect">
            <a:avLst/>
          </a:prstGeom>
        </p:spPr>
      </p:pic>
      <p:sp>
        <p:nvSpPr>
          <p:cNvPr id="8" name="文本框 7"/>
          <p:cNvSpPr txBox="1"/>
          <p:nvPr userDrawn="1"/>
        </p:nvSpPr>
        <p:spPr>
          <a:xfrm>
            <a:off x="179512" y="188640"/>
            <a:ext cx="3682752" cy="369332"/>
          </a:xfrm>
          <a:prstGeom prst="rect">
            <a:avLst/>
          </a:prstGeom>
          <a:noFill/>
        </p:spPr>
        <p:txBody>
          <a:bodyPr wrap="square" rtlCol="0">
            <a:spAutoFit/>
          </a:bodyPr>
          <a:lstStyle/>
          <a:p>
            <a:r>
              <a:rPr lang="zh-CN" altLang="en-US" b="1" spc="300" baseline="0" dirty="0" smtClean="0">
                <a:latin typeface="Times New Roman" panose="02020603050405020304" pitchFamily="18" charset="0"/>
                <a:ea typeface="方正兰亭超细黑简体" panose="02000000000000000000" pitchFamily="2" charset="-122"/>
                <a:cs typeface="Times New Roman" panose="02020603050405020304" pitchFamily="18" charset="0"/>
              </a:rPr>
              <a:t>■▐ </a:t>
            </a:r>
            <a:r>
              <a:rPr lang="zh-CN" altLang="en-US" b="1" spc="300" baseline="0" dirty="0" smtClean="0">
                <a:latin typeface="方正兰亭超细黑简体" panose="02000000000000000000" pitchFamily="2" charset="-122"/>
                <a:ea typeface="方正兰亭超细黑简体" panose="02000000000000000000" pitchFamily="2" charset="-122"/>
              </a:rPr>
              <a:t>电工电子实验中心 </a:t>
            </a:r>
            <a:r>
              <a:rPr lang="zh-CN" altLang="en-US" b="1" spc="300" baseline="0" dirty="0" smtClean="0">
                <a:latin typeface="Times New Roman" panose="02020603050405020304" pitchFamily="18" charset="0"/>
                <a:ea typeface="方正兰亭超细黑简体" panose="02000000000000000000" pitchFamily="2" charset="-122"/>
                <a:cs typeface="Times New Roman" panose="02020603050405020304" pitchFamily="18" charset="0"/>
              </a:rPr>
              <a:t>▌■</a:t>
            </a:r>
            <a:endParaRPr lang="zh-CN" altLang="en-US" b="1" spc="300" baseline="0" dirty="0">
              <a:latin typeface="方正兰亭超细黑简体" panose="02000000000000000000" pitchFamily="2" charset="-122"/>
              <a:ea typeface="方正兰亭超细黑简体" panose="02000000000000000000" pitchFamily="2" charset="-122"/>
            </a:endParaRPr>
          </a:p>
        </p:txBody>
      </p:sp>
    </p:spTree>
    <p:extLst>
      <p:ext uri="{BB962C8B-B14F-4D97-AF65-F5344CB8AC3E}">
        <p14:creationId xmlns:p14="http://schemas.microsoft.com/office/powerpoint/2010/main" val="982013466"/>
      </p:ext>
    </p:extLst>
  </p:cSld>
  <p:clrMapOvr>
    <a:masterClrMapping/>
  </p:clrMapOvr>
  <p:transition advClick="0" advTm="6000"/>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atin typeface="微软雅黑" panose="020B0503020204020204" pitchFamily="34" charset="-122"/>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atin typeface="微软雅黑" panose="020B0503020204020204" pitchFamily="34" charset="-122"/>
                <a:ea typeface="微软雅黑" panose="020B0503020204020204" pitchFamily="34" charset="-122"/>
              </a:defRPr>
            </a:lvl1pPr>
            <a:lvl2pPr>
              <a:defRPr sz="2800">
                <a:latin typeface="微软雅黑" panose="020B0503020204020204" pitchFamily="34" charset="-122"/>
                <a:ea typeface="微软雅黑" panose="020B0503020204020204" pitchFamily="34" charset="-122"/>
              </a:defRPr>
            </a:lvl2pPr>
            <a:lvl3pPr>
              <a:defRPr sz="24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lvl1pPr>
              <a:defRPr>
                <a:latin typeface="微软雅黑" panose="020B0503020204020204" pitchFamily="34" charset="-122"/>
                <a:ea typeface="微软雅黑" panose="020B0503020204020204" pitchFamily="34" charset="-122"/>
              </a:defRPr>
            </a:lvl1pPr>
          </a:lstStyle>
          <a:p>
            <a:fld id="{9EE4A0C4-0665-4ABC-8C10-5C0EFB3ACEF2}" type="datetimeFigureOut">
              <a:rPr lang="zh-CN" altLang="en-US" smtClean="0"/>
              <a:pPr/>
              <a:t>2017/3/27</a:t>
            </a:fld>
            <a:endParaRPr lang="en-US" altLang="zh-CN"/>
          </a:p>
        </p:txBody>
      </p:sp>
      <p:sp>
        <p:nvSpPr>
          <p:cNvPr id="6" name="页脚占位符 5"/>
          <p:cNvSpPr>
            <a:spLocks noGrp="1"/>
          </p:cNvSpPr>
          <p:nvPr>
            <p:ph type="ftr" sz="quarter" idx="11"/>
          </p:nvPr>
        </p:nvSpPr>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微软雅黑" panose="020B0503020204020204" pitchFamily="34" charset="-122"/>
                <a:ea typeface="微软雅黑" panose="020B0503020204020204" pitchFamily="34" charset="-122"/>
              </a:defRPr>
            </a:lvl1pPr>
          </a:lstStyle>
          <a:p>
            <a:fld id="{3457D450-E368-4683-A7CB-5839825184F8}" type="slidenum">
              <a:rPr lang="zh-CN" altLang="en-US" smtClean="0"/>
              <a:pPr/>
              <a:t>‹#›</a:t>
            </a:fld>
            <a:endParaRPr lang="en-US" altLang="zh-CN"/>
          </a:p>
        </p:txBody>
      </p:sp>
    </p:spTree>
    <p:extLst>
      <p:ext uri="{BB962C8B-B14F-4D97-AF65-F5344CB8AC3E}">
        <p14:creationId xmlns:p14="http://schemas.microsoft.com/office/powerpoint/2010/main" val="4263568498"/>
      </p:ext>
    </p:extLst>
  </p:cSld>
  <p:clrMapOvr>
    <a:masterClrMapping/>
  </p:clrMapOvr>
  <p:transition advClick="0" advTm="6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lvl1pPr>
              <a:defRPr/>
            </a:lvl1pPr>
          </a:lstStyle>
          <a:p>
            <a:fld id="{2A985D9A-A647-4CB2-837F-E233473D248B}" type="datetimeFigureOut">
              <a:rPr lang="zh-CN" altLang="en-US"/>
              <a:pPr/>
              <a:t>2017/3/27</a:t>
            </a:fld>
            <a:endParaRPr lang="en-US" altLang="zh-CN"/>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FA81575C-C396-4286-A301-A4CC911EF733}" type="slidenum">
              <a:rPr lang="zh-CN" altLang="en-US"/>
              <a:pPr/>
              <a:t>‹#›</a:t>
            </a:fld>
            <a:endParaRPr lang="en-US" altLang="zh-CN"/>
          </a:p>
        </p:txBody>
      </p:sp>
    </p:spTree>
    <p:extLst>
      <p:ext uri="{BB962C8B-B14F-4D97-AF65-F5344CB8AC3E}">
        <p14:creationId xmlns:p14="http://schemas.microsoft.com/office/powerpoint/2010/main" val="1953512094"/>
      </p:ext>
    </p:extLst>
  </p:cSld>
  <p:clrMapOvr>
    <a:masterClrMapping/>
  </p:clrMapOvr>
  <p:transition advClick="0" advTm="6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1027" name="文本占位符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1028" name="日期占位符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FFFFFF"/>
                </a:solidFill>
                <a:latin typeface="+mn-lt"/>
              </a:defRPr>
            </a:lvl1pPr>
          </a:lstStyle>
          <a:p>
            <a:fld id="{2B638C25-B035-428C-B77D-2E792F3E6CDA}" type="datetimeFigureOut">
              <a:rPr lang="zh-CN" altLang="en-US"/>
              <a:pPr/>
              <a:t>2017/3/27</a:t>
            </a:fld>
            <a:endParaRPr lang="en-US" altLang="zh-CN"/>
          </a:p>
        </p:txBody>
      </p:sp>
      <p:sp>
        <p:nvSpPr>
          <p:cNvPr id="1029" name="页脚占位符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FFFFFF"/>
                </a:solidFill>
                <a:latin typeface="+mn-lt"/>
              </a:defRPr>
            </a:lvl1pPr>
          </a:lstStyle>
          <a:p>
            <a:endParaRPr lang="zh-CN" altLang="en-US"/>
          </a:p>
        </p:txBody>
      </p:sp>
      <p:sp>
        <p:nvSpPr>
          <p:cNvPr id="1030" name="灯片编号占位符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FFFFFF"/>
                </a:solidFill>
                <a:latin typeface="+mn-lt"/>
              </a:defRPr>
            </a:lvl1pPr>
          </a:lstStyle>
          <a:p>
            <a:fld id="{9D3AB086-98CE-4DB6-AD9C-93C429FE3F1F}" type="slidenum">
              <a:rPr lang="zh-CN" altLang="en-US"/>
              <a:pPr/>
              <a:t>‹#›</a:t>
            </a:fld>
            <a:endParaRPr lang="en-US" altLang="zh-CN"/>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ransition advClick="0" advTm="600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205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defRPr>
            </a:lvl1pPr>
          </a:lstStyle>
          <a:p>
            <a:fld id="{B6888F7E-D459-4864-A9E7-605959F558E5}" type="datetimeFigureOut">
              <a:rPr lang="zh-CN" altLang="en-US"/>
              <a:pPr/>
              <a:t>2017/3/27</a:t>
            </a:fld>
            <a:endParaRPr lang="zh-CN" altLang="zh-CN"/>
          </a:p>
        </p:txBody>
      </p:sp>
      <p:sp>
        <p:nvSpPr>
          <p:cNvPr id="20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Calibri" panose="020F0502020204030204" pitchFamily="34" charset="0"/>
              </a:defRPr>
            </a:lvl1pPr>
          </a:lstStyle>
          <a:p>
            <a:endParaRPr lang="zh-CN" altLang="zh-CN"/>
          </a:p>
        </p:txBody>
      </p:sp>
      <p:sp>
        <p:nvSpPr>
          <p:cNvPr id="20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anose="020F0502020204030204" pitchFamily="34" charset="0"/>
              </a:defRPr>
            </a:lvl1pPr>
          </a:lstStyle>
          <a:p>
            <a:fld id="{A1C2C135-9E51-42FD-BC7A-DE4611F0C213}" type="slidenum">
              <a:rPr lang="zh-CN" altLang="zh-CN"/>
              <a:pPr/>
              <a:t>‹#›</a:t>
            </a:fld>
            <a:endParaRPr lang="zh-CN" altLang="zh-C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0"/>
          <p:cNvSpPr>
            <a:spLocks noChangeArrowheads="1"/>
          </p:cNvSpPr>
          <p:nvPr/>
        </p:nvSpPr>
        <p:spPr bwMode="auto">
          <a:xfrm rot="5400000">
            <a:off x="4087688" y="3126457"/>
            <a:ext cx="287338" cy="249238"/>
          </a:xfrm>
          <a:prstGeom prst="triangle">
            <a:avLst>
              <a:gd name="adj" fmla="val 50000"/>
            </a:avLst>
          </a:prstGeom>
          <a:solidFill>
            <a:srgbClr val="DDDDDD"/>
          </a:solidFill>
          <a:ln w="9525" cmpd="sng">
            <a:solidFill>
              <a:schemeClr val="tx1"/>
            </a:solidFill>
            <a:miter lim="800000"/>
            <a:headEnd/>
            <a:tailEnd/>
          </a:ln>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endParaRPr lang="zh-CN" altLang="en-US"/>
          </a:p>
        </p:txBody>
      </p:sp>
      <p:sp>
        <p:nvSpPr>
          <p:cNvPr id="4099" name="Line 19"/>
          <p:cNvSpPr>
            <a:spLocks noChangeShapeType="1"/>
          </p:cNvSpPr>
          <p:nvPr/>
        </p:nvSpPr>
        <p:spPr bwMode="auto">
          <a:xfrm>
            <a:off x="4106738" y="908720"/>
            <a:ext cx="0" cy="4895850"/>
          </a:xfrm>
          <a:prstGeom prst="line">
            <a:avLst/>
          </a:prstGeom>
          <a:noFill/>
          <a:ln w="9525" cmpd="sng">
            <a:solidFill>
              <a:srgbClr val="DDDDDD"/>
            </a:solidFill>
            <a:round/>
            <a:headEnd/>
            <a:tailEnd/>
          </a:ln>
          <a:extLst>
            <a:ext uri="{909E8E84-426E-40DD-AFC4-6F175D3DCCD1}">
              <a14:hiddenFill xmlns:a14="http://schemas.microsoft.com/office/drawing/2010/main">
                <a:noFill/>
              </a14:hiddenFill>
            </a:ext>
          </a:extLst>
        </p:spPr>
        <p:txBody>
          <a:bodyPr/>
          <a:lstStyle/>
          <a:p>
            <a:endParaRPr lang="zh-CN" altLang="en-US"/>
          </a:p>
        </p:txBody>
      </p:sp>
      <p:cxnSp>
        <p:nvCxnSpPr>
          <p:cNvPr id="5" name="直接连接符 4"/>
          <p:cNvCxnSpPr>
            <a:cxnSpLocks noChangeShapeType="1"/>
          </p:cNvCxnSpPr>
          <p:nvPr/>
        </p:nvCxnSpPr>
        <p:spPr bwMode="auto">
          <a:xfrm>
            <a:off x="0" y="1844824"/>
            <a:ext cx="3960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 name="直接连接符 5"/>
          <p:cNvCxnSpPr>
            <a:cxnSpLocks noChangeShapeType="1"/>
          </p:cNvCxnSpPr>
          <p:nvPr/>
        </p:nvCxnSpPr>
        <p:spPr bwMode="auto">
          <a:xfrm flipV="1">
            <a:off x="3742810" y="1050311"/>
            <a:ext cx="0" cy="792000"/>
          </a:xfrm>
          <a:prstGeom prst="line">
            <a:avLst/>
          </a:prstGeom>
          <a:noFill/>
          <a:ln w="38100" cmpd="sng">
            <a:solidFill>
              <a:srgbClr val="FFC000"/>
            </a:solidFill>
            <a:round/>
            <a:headEnd/>
            <a:tailEnd/>
          </a:ln>
          <a:extLst>
            <a:ext uri="{909E8E84-426E-40DD-AFC4-6F175D3DCCD1}">
              <a14:hiddenFill xmlns:a14="http://schemas.microsoft.com/office/drawing/2010/main">
                <a:noFill/>
              </a14:hiddenFill>
            </a:ext>
          </a:extLst>
        </p:spPr>
      </p:cxnSp>
      <p:cxnSp>
        <p:nvCxnSpPr>
          <p:cNvPr id="7" name="直接连接符 7"/>
          <p:cNvCxnSpPr>
            <a:cxnSpLocks noChangeShapeType="1"/>
          </p:cNvCxnSpPr>
          <p:nvPr/>
        </p:nvCxnSpPr>
        <p:spPr bwMode="auto">
          <a:xfrm flipV="1">
            <a:off x="3826948" y="1264048"/>
            <a:ext cx="0" cy="576000"/>
          </a:xfrm>
          <a:prstGeom prst="line">
            <a:avLst/>
          </a:prstGeom>
          <a:noFill/>
          <a:ln w="38100">
            <a:solidFill>
              <a:srgbClr val="92D050"/>
            </a:solidFill>
            <a:round/>
            <a:headEnd/>
            <a:tailEnd/>
          </a:ln>
          <a:extLst>
            <a:ext uri="{909E8E84-426E-40DD-AFC4-6F175D3DCCD1}">
              <a14:hiddenFill xmlns:a14="http://schemas.microsoft.com/office/drawing/2010/main">
                <a:noFill/>
              </a14:hiddenFill>
            </a:ext>
          </a:extLst>
        </p:spPr>
      </p:cxnSp>
      <p:cxnSp>
        <p:nvCxnSpPr>
          <p:cNvPr id="10" name="直接连接符 7"/>
          <p:cNvCxnSpPr>
            <a:cxnSpLocks noChangeShapeType="1"/>
          </p:cNvCxnSpPr>
          <p:nvPr/>
        </p:nvCxnSpPr>
        <p:spPr bwMode="auto">
          <a:xfrm flipV="1">
            <a:off x="3923928" y="1446773"/>
            <a:ext cx="0" cy="396000"/>
          </a:xfrm>
          <a:prstGeom prst="line">
            <a:avLst/>
          </a:prstGeom>
          <a:noFill/>
          <a:ln w="38100">
            <a:solidFill>
              <a:schemeClr val="accent2">
                <a:lumMod val="40000"/>
                <a:lumOff val="60000"/>
              </a:schemeClr>
            </a:solidFill>
            <a:round/>
            <a:headEnd/>
            <a:tailEnd/>
          </a:ln>
          <a:extLst>
            <a:ext uri="{909E8E84-426E-40DD-AFC4-6F175D3DCCD1}">
              <a14:hiddenFill xmlns:a14="http://schemas.microsoft.com/office/drawing/2010/main">
                <a:noFill/>
              </a14:hiddenFill>
            </a:ext>
          </a:extLst>
        </p:spPr>
      </p:cxnSp>
      <p:sp>
        <p:nvSpPr>
          <p:cNvPr id="4" name="文本框 3"/>
          <p:cNvSpPr txBox="1"/>
          <p:nvPr/>
        </p:nvSpPr>
        <p:spPr>
          <a:xfrm>
            <a:off x="4644008" y="1070607"/>
            <a:ext cx="2448106" cy="769441"/>
          </a:xfrm>
          <a:prstGeom prst="rect">
            <a:avLst/>
          </a:prstGeom>
          <a:noFill/>
        </p:spPr>
        <p:txBody>
          <a:bodyPr wrap="none" rtlCol="0">
            <a:spAutoFit/>
          </a:bodyPr>
          <a:lstStyle/>
          <a:p>
            <a:r>
              <a:rPr lang="zh-CN" altLang="en-US" sz="4400" b="1" dirty="0" smtClean="0">
                <a:latin typeface="黑体" panose="02010609060101010101" pitchFamily="49" charset="-122"/>
                <a:ea typeface="黑体" panose="02010609060101010101" pitchFamily="49" charset="-122"/>
              </a:rPr>
              <a:t>第二次</a:t>
            </a:r>
            <a:r>
              <a:rPr lang="zh-CN" altLang="en-US" sz="4400" b="1" dirty="0" smtClean="0">
                <a:latin typeface="黑体" panose="02010609060101010101" pitchFamily="49" charset="-122"/>
                <a:ea typeface="黑体" panose="02010609060101010101" pitchFamily="49" charset="-122"/>
              </a:rPr>
              <a:t>课</a:t>
            </a:r>
            <a:endParaRPr lang="zh-CN" altLang="en-US" sz="4400" b="1" dirty="0">
              <a:latin typeface="黑体" panose="02010609060101010101" pitchFamily="49" charset="-122"/>
              <a:ea typeface="黑体" panose="02010609060101010101" pitchFamily="49" charset="-122"/>
            </a:endParaRPr>
          </a:p>
        </p:txBody>
      </p:sp>
      <p:sp>
        <p:nvSpPr>
          <p:cNvPr id="12" name="Rectangle 5"/>
          <p:cNvSpPr txBox="1">
            <a:spLocks noChangeArrowheads="1"/>
          </p:cNvSpPr>
          <p:nvPr/>
        </p:nvSpPr>
        <p:spPr bwMode="auto">
          <a:xfrm>
            <a:off x="4502714" y="2309136"/>
            <a:ext cx="4184707"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457200" indent="-457200" eaLnBrk="1" hangingPunct="1">
              <a:lnSpc>
                <a:spcPct val="150000"/>
              </a:lnSpc>
              <a:spcBef>
                <a:spcPct val="20000"/>
              </a:spcBef>
              <a:buFont typeface="Arial" panose="020B0604020202020204" pitchFamily="34" charset="0"/>
              <a:buChar char="•"/>
            </a:pPr>
            <a:r>
              <a:rPr lang="en-US" altLang="zh-CN" sz="2400" b="1" dirty="0">
                <a:solidFill>
                  <a:srgbClr val="FFFF00"/>
                </a:solidFill>
                <a:latin typeface="Calibri" panose="020F0502020204030204" pitchFamily="34" charset="0"/>
              </a:rPr>
              <a:t>GPS-3303C</a:t>
            </a:r>
            <a:r>
              <a:rPr lang="zh-CN" altLang="en-US" sz="2400" b="1" dirty="0">
                <a:solidFill>
                  <a:srgbClr val="FFFF00"/>
                </a:solidFill>
                <a:latin typeface="Calibri" panose="020F0502020204030204" pitchFamily="34" charset="0"/>
              </a:rPr>
              <a:t>直流稳压电源</a:t>
            </a:r>
          </a:p>
          <a:p>
            <a:pPr marL="457200" indent="-457200" eaLnBrk="1" hangingPunct="1">
              <a:lnSpc>
                <a:spcPct val="150000"/>
              </a:lnSpc>
              <a:spcBef>
                <a:spcPct val="20000"/>
              </a:spcBef>
              <a:buFont typeface="Arial" panose="020B0604020202020204" pitchFamily="34" charset="0"/>
              <a:buChar char="•"/>
            </a:pPr>
            <a:r>
              <a:rPr lang="en-US" altLang="zh-CN" sz="2400" b="1" dirty="0">
                <a:solidFill>
                  <a:srgbClr val="FFFF00"/>
                </a:solidFill>
                <a:latin typeface="Calibri" panose="020F0502020204030204" pitchFamily="34" charset="0"/>
              </a:rPr>
              <a:t>GDM-8342</a:t>
            </a:r>
            <a:r>
              <a:rPr lang="zh-CN" altLang="en-US" sz="2400" b="1" dirty="0">
                <a:solidFill>
                  <a:srgbClr val="FFFF00"/>
                </a:solidFill>
                <a:latin typeface="Calibri" panose="020F0502020204030204" pitchFamily="34" charset="0"/>
              </a:rPr>
              <a:t>台式数字万用表  </a:t>
            </a:r>
          </a:p>
          <a:p>
            <a:pPr marL="457200" indent="-457200" eaLnBrk="1" hangingPunct="1">
              <a:lnSpc>
                <a:spcPct val="150000"/>
              </a:lnSpc>
              <a:spcBef>
                <a:spcPct val="20000"/>
              </a:spcBef>
              <a:buFont typeface="Arial" panose="020B0604020202020204" pitchFamily="34" charset="0"/>
              <a:buChar char="•"/>
            </a:pPr>
            <a:r>
              <a:rPr lang="zh-CN" altLang="en-US" sz="2400" b="1" dirty="0">
                <a:solidFill>
                  <a:srgbClr val="FFFF00"/>
                </a:solidFill>
                <a:latin typeface="Calibri" panose="020F0502020204030204" pitchFamily="34" charset="0"/>
              </a:rPr>
              <a:t>非线性电阻伏安特性</a:t>
            </a:r>
            <a:r>
              <a:rPr lang="en-US" altLang="zh-CN" sz="2400" b="1" dirty="0">
                <a:solidFill>
                  <a:srgbClr val="FFFF00"/>
                </a:solidFill>
                <a:latin typeface="Calibri" panose="020F0502020204030204" pitchFamily="34" charset="0"/>
              </a:rPr>
              <a:t>P27</a:t>
            </a:r>
          </a:p>
          <a:p>
            <a:pPr marL="457200" indent="-457200" eaLnBrk="1" hangingPunct="1">
              <a:lnSpc>
                <a:spcPct val="150000"/>
              </a:lnSpc>
              <a:spcBef>
                <a:spcPct val="20000"/>
              </a:spcBef>
              <a:buFont typeface="Arial" panose="020B0604020202020204" pitchFamily="34" charset="0"/>
              <a:buChar char="•"/>
            </a:pPr>
            <a:r>
              <a:rPr lang="zh-CN" altLang="en-US" sz="2400" b="1" dirty="0">
                <a:solidFill>
                  <a:srgbClr val="FFFF00"/>
                </a:solidFill>
                <a:latin typeface="Calibri" panose="020F0502020204030204" pitchFamily="34" charset="0"/>
              </a:rPr>
              <a:t>代维宁定理与诺顿定理 </a:t>
            </a:r>
            <a:r>
              <a:rPr lang="en-US" altLang="zh-CN" sz="2400" b="1" dirty="0">
                <a:solidFill>
                  <a:srgbClr val="FFFF00"/>
                </a:solidFill>
                <a:latin typeface="Calibri" panose="020F0502020204030204" pitchFamily="34" charset="0"/>
              </a:rPr>
              <a:t>P33</a:t>
            </a:r>
          </a:p>
        </p:txBody>
      </p:sp>
      <p:sp>
        <p:nvSpPr>
          <p:cNvPr id="13" name="Text Box 4"/>
          <p:cNvSpPr txBox="1">
            <a:spLocks noChangeArrowheads="1"/>
          </p:cNvSpPr>
          <p:nvPr/>
        </p:nvSpPr>
        <p:spPr bwMode="auto">
          <a:xfrm>
            <a:off x="35496" y="4365625"/>
            <a:ext cx="4249737" cy="1126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93663" indent="-6350">
              <a:spcBef>
                <a:spcPct val="20000"/>
              </a:spcBef>
              <a:buClr>
                <a:schemeClr val="hlink"/>
              </a:buClr>
              <a:buSzPct val="70000"/>
              <a:buFont typeface="Wingdings" panose="05000000000000000000" pitchFamily="2" charset="2"/>
              <a:buChar char="v"/>
              <a:tabLst>
                <a:tab pos="0" algn="l"/>
              </a:tabLst>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tabLst>
                <a:tab pos="0" algn="l"/>
              </a:tabLst>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tabLst>
                <a:tab pos="0" algn="l"/>
              </a:tabLst>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tabLst>
                <a:tab pos="0" algn="l"/>
              </a:tabLst>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tabLst>
                <a:tab pos="0" algn="l"/>
              </a:tabLst>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tabLst>
                <a:tab pos="0" algn="l"/>
              </a:tabLs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tabLst>
                <a:tab pos="0" algn="l"/>
              </a:tabLs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tabLst>
                <a:tab pos="0" algn="l"/>
              </a:tabLs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tabLst>
                <a:tab pos="0" algn="l"/>
              </a:tabLst>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0"/>
              </a:spcBef>
              <a:buClrTx/>
              <a:buSzTx/>
              <a:buFontTx/>
              <a:buNone/>
            </a:pPr>
            <a:r>
              <a:rPr lang="en-US" altLang="zh-CN" sz="2800" b="1">
                <a:solidFill>
                  <a:srgbClr val="FFFFFF"/>
                </a:solidFill>
                <a:latin typeface="Simplified Arabic" panose="02020603050405020304" pitchFamily="18" charset="-78"/>
                <a:ea typeface="微软雅黑" panose="020B0503020204020204" pitchFamily="34" charset="-122"/>
              </a:rPr>
              <a:t>E-MAIL</a:t>
            </a:r>
            <a:r>
              <a:rPr lang="zh-CN" altLang="en-US" sz="2800" b="1">
                <a:solidFill>
                  <a:srgbClr val="FFFFFF"/>
                </a:solidFill>
                <a:latin typeface="Simplified Arabic" panose="02020603050405020304" pitchFamily="18" charset="-78"/>
                <a:ea typeface="微软雅黑" panose="020B0503020204020204" pitchFamily="34" charset="-122"/>
              </a:rPr>
              <a:t>：</a:t>
            </a:r>
            <a:r>
              <a:rPr lang="en-US" altLang="zh-CN" sz="2800" b="1">
                <a:solidFill>
                  <a:srgbClr val="FFFFFF"/>
                </a:solidFill>
                <a:latin typeface="Simplified Arabic" panose="02020603050405020304" pitchFamily="18" charset="-78"/>
                <a:ea typeface="微软雅黑" panose="020B0503020204020204" pitchFamily="34" charset="-122"/>
              </a:rPr>
              <a:t>changym@njupt.edu.cn</a:t>
            </a:r>
          </a:p>
        </p:txBody>
      </p:sp>
      <p:sp>
        <p:nvSpPr>
          <p:cNvPr id="14" name="Rectangle 5"/>
          <p:cNvSpPr>
            <a:spLocks noRot="1" noChangeArrowheads="1"/>
          </p:cNvSpPr>
          <p:nvPr/>
        </p:nvSpPr>
        <p:spPr bwMode="auto">
          <a:xfrm>
            <a:off x="35496" y="2924175"/>
            <a:ext cx="42497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hlink"/>
              </a:buClr>
              <a:buSzPct val="70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lang="zh-CN" altLang="en-US" sz="2800" b="1" dirty="0">
                <a:solidFill>
                  <a:srgbClr val="FFFFFF"/>
                </a:solidFill>
                <a:latin typeface="Simplified Arabic" panose="02020603050405020304" pitchFamily="18" charset="-78"/>
                <a:ea typeface="微软雅黑" panose="020B0503020204020204" pitchFamily="34" charset="-122"/>
              </a:rPr>
              <a:t>任课教师：常玉梅</a:t>
            </a:r>
            <a:endParaRPr lang="en-US" altLang="zh-CN" sz="2800" b="1" dirty="0">
              <a:solidFill>
                <a:srgbClr val="FFFFFF"/>
              </a:solidFill>
              <a:latin typeface="Simplified Arabic" panose="02020603050405020304" pitchFamily="18" charset="-78"/>
              <a:ea typeface="微软雅黑" panose="020B0503020204020204" pitchFamily="34" charset="-122"/>
            </a:endParaRPr>
          </a:p>
        </p:txBody>
      </p:sp>
    </p:spTree>
  </p:cSld>
  <p:clrMapOvr>
    <a:masterClrMapping/>
  </p:clrMapOvr>
  <p:transition advClick="0" advTm="6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922337"/>
          </a:xfrm>
        </p:spPr>
        <p:txBody>
          <a:bodyPr/>
          <a:lstStyle/>
          <a:p>
            <a:pPr eaLnBrk="1" hangingPunct="1"/>
            <a:r>
              <a:rPr lang="zh-CN" altLang="en-US" sz="4000" b="1" dirty="0" smtClean="0">
                <a:solidFill>
                  <a:srgbClr val="FFFF00"/>
                </a:solidFill>
                <a:latin typeface="微软雅黑" panose="020B0503020204020204" pitchFamily="34" charset="-122"/>
                <a:ea typeface="微软雅黑" panose="020B0503020204020204" pitchFamily="34" charset="-122"/>
              </a:rPr>
              <a:t>非线性电阻伏安特性</a:t>
            </a:r>
          </a:p>
        </p:txBody>
      </p:sp>
      <p:pic>
        <p:nvPicPr>
          <p:cNvPr id="14339" name="Picture 4" descr="非线性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341438"/>
            <a:ext cx="748982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7" name="Text Box 5"/>
          <p:cNvSpPr txBox="1">
            <a:spLocks noChangeArrowheads="1"/>
          </p:cNvSpPr>
          <p:nvPr/>
        </p:nvSpPr>
        <p:spPr bwMode="gray">
          <a:xfrm>
            <a:off x="611188" y="4365625"/>
            <a:ext cx="3455987" cy="3968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000" b="1">
                <a:latin typeface="宋体" panose="02010600030101010101" pitchFamily="2" charset="-122"/>
              </a:rPr>
              <a:t>图</a:t>
            </a:r>
            <a:r>
              <a:rPr lang="en-US" altLang="zh-CN" sz="2000" b="1">
                <a:latin typeface="宋体" panose="02010600030101010101" pitchFamily="2" charset="-122"/>
              </a:rPr>
              <a:t>a </a:t>
            </a:r>
            <a:r>
              <a:rPr lang="zh-CN" altLang="en-US" sz="2000" b="1">
                <a:latin typeface="宋体" panose="02010600030101010101" pitchFamily="2" charset="-122"/>
              </a:rPr>
              <a:t>线性器件伏安特性曲线</a:t>
            </a:r>
          </a:p>
        </p:txBody>
      </p:sp>
      <p:sp>
        <p:nvSpPr>
          <p:cNvPr id="100358" name="Text Box 6"/>
          <p:cNvSpPr txBox="1">
            <a:spLocks noChangeArrowheads="1"/>
          </p:cNvSpPr>
          <p:nvPr/>
        </p:nvSpPr>
        <p:spPr bwMode="gray">
          <a:xfrm>
            <a:off x="3995738" y="4365625"/>
            <a:ext cx="4608512" cy="3968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000" b="1">
                <a:latin typeface="宋体" panose="02010600030101010101" pitchFamily="2" charset="-122"/>
              </a:rPr>
              <a:t>图</a:t>
            </a:r>
            <a:r>
              <a:rPr lang="en-US" altLang="zh-CN" sz="2000" b="1">
                <a:latin typeface="宋体" panose="02010600030101010101" pitchFamily="2" charset="-122"/>
              </a:rPr>
              <a:t>b </a:t>
            </a:r>
            <a:r>
              <a:rPr lang="zh-CN" altLang="en-US" sz="2000" b="1">
                <a:latin typeface="宋体" panose="02010600030101010101" pitchFamily="2" charset="-122"/>
              </a:rPr>
              <a:t>非线性器件二极管的伏安特性曲线</a:t>
            </a:r>
          </a:p>
        </p:txBody>
      </p:sp>
      <p:sp>
        <p:nvSpPr>
          <p:cNvPr id="14342" name="Line 8"/>
          <p:cNvSpPr>
            <a:spLocks noChangeShapeType="1"/>
          </p:cNvSpPr>
          <p:nvPr/>
        </p:nvSpPr>
        <p:spPr bwMode="auto">
          <a:xfrm>
            <a:off x="7164388" y="2708275"/>
            <a:ext cx="0" cy="43180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3" name="Line 9"/>
          <p:cNvSpPr>
            <a:spLocks noChangeShapeType="1"/>
          </p:cNvSpPr>
          <p:nvPr/>
        </p:nvSpPr>
        <p:spPr bwMode="auto">
          <a:xfrm>
            <a:off x="5580063" y="2924175"/>
            <a:ext cx="0" cy="43180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4344" name="AutoShape 10"/>
          <p:cNvSpPr>
            <a:spLocks noChangeArrowheads="1"/>
          </p:cNvSpPr>
          <p:nvPr/>
        </p:nvSpPr>
        <p:spPr bwMode="auto">
          <a:xfrm>
            <a:off x="6659563" y="3357563"/>
            <a:ext cx="1657350" cy="792162"/>
          </a:xfrm>
          <a:prstGeom prst="wedgeRoundRectCallout">
            <a:avLst>
              <a:gd name="adj1" fmla="val -20306"/>
              <a:gd name="adj2" fmla="val -78657"/>
              <a:gd name="adj3" fmla="val 16667"/>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solidFill>
                  <a:srgbClr val="FFFF00"/>
                </a:solidFill>
              </a:rPr>
              <a:t>正向导通压降</a:t>
            </a:r>
            <a:r>
              <a:rPr lang="en-US" altLang="zh-CN" b="1" i="1">
                <a:solidFill>
                  <a:srgbClr val="FFFF00"/>
                </a:solidFill>
                <a:latin typeface="Times New Roman" panose="02020603050405020304" pitchFamily="18" charset="0"/>
              </a:rPr>
              <a:t>V</a:t>
            </a:r>
            <a:r>
              <a:rPr lang="en-US" altLang="zh-CN" b="1" baseline="-10000">
                <a:solidFill>
                  <a:srgbClr val="FFFF00"/>
                </a:solidFill>
                <a:latin typeface="Times New Roman" panose="02020603050405020304" pitchFamily="18" charset="0"/>
              </a:rPr>
              <a:t>B</a:t>
            </a:r>
            <a:endParaRPr lang="zh-CN" altLang="en-US" b="1" baseline="-10000">
              <a:solidFill>
                <a:srgbClr val="FFFF00"/>
              </a:solidFill>
              <a:latin typeface="Times New Roman" panose="02020603050405020304" pitchFamily="18" charset="0"/>
            </a:endParaRPr>
          </a:p>
        </p:txBody>
      </p:sp>
      <p:sp>
        <p:nvSpPr>
          <p:cNvPr id="14345" name="AutoShape 11"/>
          <p:cNvSpPr>
            <a:spLocks noChangeArrowheads="1"/>
          </p:cNvSpPr>
          <p:nvPr/>
        </p:nvSpPr>
        <p:spPr bwMode="auto">
          <a:xfrm>
            <a:off x="4572000" y="1773238"/>
            <a:ext cx="1512888" cy="865187"/>
          </a:xfrm>
          <a:prstGeom prst="wedgeRoundRectCallout">
            <a:avLst>
              <a:gd name="adj1" fmla="val 16736"/>
              <a:gd name="adj2" fmla="val 78440"/>
              <a:gd name="adj3" fmla="val 16667"/>
            </a:avLst>
          </a:prstGeom>
          <a:solidFill>
            <a:srgbClr val="FAACA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t>反向击穿电压</a:t>
            </a:r>
            <a:r>
              <a:rPr lang="en-US" altLang="zh-CN" sz="2000" b="1" i="1">
                <a:latin typeface="Times New Roman" panose="02020603050405020304" pitchFamily="18" charset="0"/>
              </a:rPr>
              <a:t>V</a:t>
            </a:r>
            <a:r>
              <a:rPr lang="en-US" altLang="zh-CN" sz="2000" b="1" baseline="-10000">
                <a:latin typeface="Times New Roman" panose="02020603050405020304" pitchFamily="18" charset="0"/>
              </a:rPr>
              <a:t>BR</a:t>
            </a:r>
          </a:p>
        </p:txBody>
      </p:sp>
      <p:sp>
        <p:nvSpPr>
          <p:cNvPr id="14346" name="Rectangle 12"/>
          <p:cNvSpPr>
            <a:spLocks noChangeArrowheads="1"/>
          </p:cNvSpPr>
          <p:nvPr/>
        </p:nvSpPr>
        <p:spPr bwMode="auto">
          <a:xfrm>
            <a:off x="611188" y="5068888"/>
            <a:ext cx="805656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a:t>正向导通压降</a:t>
            </a:r>
            <a:r>
              <a:rPr lang="en-US" altLang="zh-CN" sz="2800" b="1" i="1">
                <a:latin typeface="Times New Roman" panose="02020603050405020304" pitchFamily="18" charset="0"/>
              </a:rPr>
              <a:t>V</a:t>
            </a:r>
            <a:r>
              <a:rPr lang="en-US" altLang="zh-CN" sz="2800" b="1" baseline="-10000">
                <a:latin typeface="Times New Roman" panose="02020603050405020304" pitchFamily="18" charset="0"/>
              </a:rPr>
              <a:t>B</a:t>
            </a:r>
            <a:r>
              <a:rPr lang="zh-CN" altLang="en-US" sz="2800" b="1">
                <a:latin typeface="Times New Roman" panose="02020603050405020304" pitchFamily="18" charset="0"/>
              </a:rPr>
              <a:t>：</a:t>
            </a:r>
            <a:r>
              <a:rPr lang="en-US" altLang="zh-CN" sz="2800" b="1">
                <a:latin typeface="Times New Roman" panose="02020603050405020304" pitchFamily="18" charset="0"/>
              </a:rPr>
              <a:t>0.3V</a:t>
            </a:r>
            <a:r>
              <a:rPr lang="zh-CN" altLang="en-US" sz="2800" b="1">
                <a:latin typeface="Times New Roman" panose="02020603050405020304" pitchFamily="18" charset="0"/>
              </a:rPr>
              <a:t>（锗管）、</a:t>
            </a:r>
            <a:r>
              <a:rPr lang="en-US" altLang="zh-CN" sz="2800" b="1">
                <a:latin typeface="Times New Roman" panose="02020603050405020304" pitchFamily="18" charset="0"/>
              </a:rPr>
              <a:t>0.7V</a:t>
            </a:r>
            <a:r>
              <a:rPr lang="zh-CN" altLang="en-US" sz="2800" b="1">
                <a:latin typeface="Times New Roman" panose="02020603050405020304" pitchFamily="18" charset="0"/>
              </a:rPr>
              <a:t>（硅管）、</a:t>
            </a:r>
          </a:p>
          <a:p>
            <a:pPr eaLnBrk="1" hangingPunct="1"/>
            <a:r>
              <a:rPr lang="en-US" altLang="zh-CN" sz="2800" b="1">
                <a:latin typeface="Times New Roman" panose="02020603050405020304" pitchFamily="18" charset="0"/>
              </a:rPr>
              <a:t>                                 1.5 ~ 2.3V</a:t>
            </a:r>
            <a:r>
              <a:rPr lang="zh-CN" altLang="en-US" sz="2800" b="1">
                <a:latin typeface="Times New Roman" panose="02020603050405020304" pitchFamily="18" charset="0"/>
              </a:rPr>
              <a:t>（发光管）</a:t>
            </a:r>
          </a:p>
        </p:txBody>
      </p:sp>
      <p:sp>
        <p:nvSpPr>
          <p:cNvPr id="14347" name="Rectangle 13"/>
          <p:cNvSpPr>
            <a:spLocks noChangeArrowheads="1"/>
          </p:cNvSpPr>
          <p:nvPr/>
        </p:nvSpPr>
        <p:spPr bwMode="auto">
          <a:xfrm>
            <a:off x="611188" y="6005513"/>
            <a:ext cx="60499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a:t>反向击穿电压</a:t>
            </a:r>
            <a:r>
              <a:rPr lang="en-US" altLang="zh-CN" sz="2800" b="1" i="1">
                <a:latin typeface="Times New Roman" panose="02020603050405020304" pitchFamily="18" charset="0"/>
              </a:rPr>
              <a:t>V</a:t>
            </a:r>
            <a:r>
              <a:rPr lang="en-US" altLang="zh-CN" sz="2800" b="1" baseline="-10000">
                <a:latin typeface="Times New Roman" panose="02020603050405020304" pitchFamily="18" charset="0"/>
              </a:rPr>
              <a:t>BR</a:t>
            </a:r>
            <a:r>
              <a:rPr lang="zh-CN" altLang="en-US" sz="2800" b="1"/>
              <a:t>：几伏</a:t>
            </a:r>
            <a:r>
              <a:rPr lang="en-US" altLang="zh-CN" sz="2800" b="1"/>
              <a:t>~</a:t>
            </a:r>
            <a:r>
              <a:rPr lang="zh-CN" altLang="en-US" sz="2800" b="1"/>
              <a:t>几百伏</a:t>
            </a:r>
          </a:p>
        </p:txBody>
      </p:sp>
      <p:sp>
        <p:nvSpPr>
          <p:cNvPr id="14348"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EA7DBE2C-C58C-4C82-BA36-BF7554461CAA}"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10</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954202804"/>
      </p:ext>
    </p:extLst>
  </p:cSld>
  <p:clrMapOvr>
    <a:masterClrMapping/>
  </p:clrMapOvr>
  <p:transition advClick="0" advTm="6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100357">
                                            <p:txEl>
                                              <p:pRg st="0" end="0"/>
                                            </p:txEl>
                                          </p:spTgt>
                                        </p:tgtEl>
                                        <p:attrNameLst>
                                          <p:attrName>style.visibility</p:attrName>
                                        </p:attrNameLst>
                                      </p:cBhvr>
                                      <p:to>
                                        <p:strVal val="visible"/>
                                      </p:to>
                                    </p:set>
                                    <p:anim calcmode="lin" valueType="num">
                                      <p:cBhvr additive="base">
                                        <p:cTn id="7" dur="500" fill="hold"/>
                                        <p:tgtEl>
                                          <p:spTgt spid="10035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035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nodeType="afterEffect">
                                  <p:stCondLst>
                                    <p:cond delay="0"/>
                                  </p:stCondLst>
                                  <p:childTnLst>
                                    <p:set>
                                      <p:cBhvr>
                                        <p:cTn id="11" dur="1" fill="hold">
                                          <p:stCondLst>
                                            <p:cond delay="0"/>
                                          </p:stCondLst>
                                        </p:cTn>
                                        <p:tgtEl>
                                          <p:spTgt spid="100358">
                                            <p:txEl>
                                              <p:pRg st="0" end="0"/>
                                            </p:txEl>
                                          </p:spTgt>
                                        </p:tgtEl>
                                        <p:attrNameLst>
                                          <p:attrName>style.visibility</p:attrName>
                                        </p:attrNameLst>
                                      </p:cBhvr>
                                      <p:to>
                                        <p:strVal val="visible"/>
                                      </p:to>
                                    </p:set>
                                    <p:anim calcmode="lin" valueType="num">
                                      <p:cBhvr additive="base">
                                        <p:cTn id="12" dur="500" fill="hold"/>
                                        <p:tgtEl>
                                          <p:spTgt spid="100358">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0035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71550" y="115888"/>
            <a:ext cx="5554663" cy="865187"/>
          </a:xfrm>
        </p:spPr>
        <p:txBody>
          <a:bodyPr/>
          <a:lstStyle/>
          <a:p>
            <a:pPr eaLnBrk="1" hangingPunct="1"/>
            <a:r>
              <a:rPr lang="zh-CN" altLang="en-US" sz="3600" b="1" dirty="0" smtClean="0">
                <a:solidFill>
                  <a:srgbClr val="FFFF00"/>
                </a:solidFill>
                <a:latin typeface="微软雅黑" panose="020B0503020204020204" pitchFamily="34" charset="-122"/>
                <a:ea typeface="微软雅黑" panose="020B0503020204020204" pitchFamily="34" charset="-122"/>
              </a:rPr>
              <a:t>稳压管正、反向连接</a:t>
            </a:r>
          </a:p>
        </p:txBody>
      </p:sp>
      <p:pic>
        <p:nvPicPr>
          <p:cNvPr id="15363" name="Picture 4" descr="稳压管"/>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708275"/>
            <a:ext cx="7488238"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5" name="Text Box 5"/>
          <p:cNvSpPr txBox="1">
            <a:spLocks noChangeArrowheads="1"/>
          </p:cNvSpPr>
          <p:nvPr/>
        </p:nvSpPr>
        <p:spPr bwMode="gray">
          <a:xfrm>
            <a:off x="2484438" y="5445125"/>
            <a:ext cx="432117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en-US" altLang="zh-CN" sz="2400" b="1">
                <a:latin typeface="宋体" panose="02010600030101010101" pitchFamily="2" charset="-122"/>
              </a:rPr>
              <a:t> </a:t>
            </a:r>
            <a:r>
              <a:rPr lang="zh-CN" altLang="en-US" sz="2400" b="1">
                <a:latin typeface="宋体" panose="02010600030101010101" pitchFamily="2" charset="-122"/>
              </a:rPr>
              <a:t>稳压管正、反向连接</a:t>
            </a:r>
          </a:p>
        </p:txBody>
      </p:sp>
      <p:sp>
        <p:nvSpPr>
          <p:cNvPr id="15365" name="AutoShape 7"/>
          <p:cNvSpPr>
            <a:spLocks noChangeArrowheads="1"/>
          </p:cNvSpPr>
          <p:nvPr/>
        </p:nvSpPr>
        <p:spPr bwMode="auto">
          <a:xfrm>
            <a:off x="1692275" y="1268413"/>
            <a:ext cx="3382963" cy="1008062"/>
          </a:xfrm>
          <a:prstGeom prst="wedgeRoundRectCallout">
            <a:avLst>
              <a:gd name="adj1" fmla="val -40644"/>
              <a:gd name="adj2" fmla="val 136250"/>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a:solidFill>
                  <a:srgbClr val="FFFF00"/>
                </a:solidFill>
              </a:rPr>
              <a:t>限流电阻保证稳压管在正向状态下，不因正向电阻小导致电流过大烧毁管子</a:t>
            </a:r>
          </a:p>
        </p:txBody>
      </p:sp>
      <p:sp>
        <p:nvSpPr>
          <p:cNvPr id="15366" name="AutoShape 8"/>
          <p:cNvSpPr>
            <a:spLocks noChangeArrowheads="1"/>
          </p:cNvSpPr>
          <p:nvPr/>
        </p:nvSpPr>
        <p:spPr bwMode="auto">
          <a:xfrm>
            <a:off x="5702300" y="1196975"/>
            <a:ext cx="3117850" cy="1222375"/>
          </a:xfrm>
          <a:prstGeom prst="wedgeRoundRectCallout">
            <a:avLst>
              <a:gd name="adj1" fmla="val -37218"/>
              <a:gd name="adj2" fmla="val 10006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a:solidFill>
                  <a:srgbClr val="FFFF00"/>
                </a:solidFill>
              </a:rPr>
              <a:t>限流电阻，保证稳压管在反向状态下，控制反向电流不至于过大击穿管子，导致管子损坏</a:t>
            </a:r>
          </a:p>
        </p:txBody>
      </p:sp>
      <p:sp>
        <p:nvSpPr>
          <p:cNvPr id="15367"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1679ADBB-F067-4264-B79C-53324DFA41E1}"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11</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2068724850"/>
      </p:ext>
    </p:extLst>
  </p:cSld>
  <p:clrMapOvr>
    <a:masterClrMapping/>
  </p:clrMapOvr>
  <p:transition advClick="0" advTm="6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102405">
                                            <p:txEl>
                                              <p:pRg st="0" end="0"/>
                                            </p:txEl>
                                          </p:spTgt>
                                        </p:tgtEl>
                                        <p:attrNameLst>
                                          <p:attrName>style.visibility</p:attrName>
                                        </p:attrNameLst>
                                      </p:cBhvr>
                                      <p:to>
                                        <p:strVal val="visible"/>
                                      </p:to>
                                    </p:set>
                                    <p:anim calcmode="lin" valueType="num">
                                      <p:cBhvr additive="base">
                                        <p:cTn id="7" dur="500" fill="hold"/>
                                        <p:tgtEl>
                                          <p:spTgt spid="10240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0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3463" y="692150"/>
            <a:ext cx="4010271" cy="32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2"/>
          <p:cNvSpPr>
            <a:spLocks noGrp="1" noChangeArrowheads="1"/>
          </p:cNvSpPr>
          <p:nvPr>
            <p:ph type="title"/>
          </p:nvPr>
        </p:nvSpPr>
        <p:spPr>
          <a:xfrm>
            <a:off x="422275" y="63653"/>
            <a:ext cx="8229600" cy="850900"/>
          </a:xfrm>
        </p:spPr>
        <p:txBody>
          <a:bodyPr/>
          <a:lstStyle/>
          <a:p>
            <a:pPr algn="l" eaLnBrk="1" hangingPunct="1"/>
            <a:r>
              <a:rPr lang="zh-CN" altLang="en-US" sz="3600" b="1" dirty="0" smtClean="0">
                <a:solidFill>
                  <a:srgbClr val="FFFF00"/>
                </a:solidFill>
                <a:latin typeface="微软雅黑" panose="020B0503020204020204" pitchFamily="34" charset="-122"/>
                <a:ea typeface="微软雅黑" panose="020B0503020204020204" pitchFamily="34" charset="-122"/>
              </a:rPr>
              <a:t>实 验 步 骤</a:t>
            </a:r>
          </a:p>
        </p:txBody>
      </p:sp>
      <p:sp>
        <p:nvSpPr>
          <p:cNvPr id="16388" name="Rectangle 3"/>
          <p:cNvSpPr>
            <a:spLocks noGrp="1" noChangeArrowheads="1"/>
          </p:cNvSpPr>
          <p:nvPr>
            <p:ph type="body" sz="half" idx="1"/>
          </p:nvPr>
        </p:nvSpPr>
        <p:spPr>
          <a:xfrm>
            <a:off x="250825" y="1916113"/>
            <a:ext cx="4465638" cy="2159000"/>
          </a:xfrm>
        </p:spPr>
        <p:txBody>
          <a:bodyPr/>
          <a:lstStyle/>
          <a:p>
            <a:pPr eaLnBrk="1" hangingPunct="1"/>
            <a:r>
              <a:rPr lang="zh-CN" altLang="en-US" sz="2800" b="1" smtClean="0">
                <a:latin typeface="楷体" panose="02010609060101010101" pitchFamily="49" charset="-122"/>
                <a:ea typeface="楷体" panose="02010609060101010101" pitchFamily="49" charset="-122"/>
              </a:rPr>
              <a:t>（</a:t>
            </a:r>
            <a:r>
              <a:rPr lang="en-US" altLang="zh-CN" sz="2800" b="1" smtClean="0">
                <a:latin typeface="楷体" panose="02010609060101010101" pitchFamily="49" charset="-122"/>
                <a:ea typeface="楷体" panose="02010609060101010101" pitchFamily="49" charset="-122"/>
              </a:rPr>
              <a:t>1</a:t>
            </a:r>
            <a:r>
              <a:rPr lang="zh-CN" altLang="en-US" sz="2800" b="1" smtClean="0">
                <a:latin typeface="楷体" panose="02010609060101010101" pitchFamily="49" charset="-122"/>
                <a:ea typeface="楷体" panose="02010609060101010101" pitchFamily="49" charset="-122"/>
              </a:rPr>
              <a:t>）按图</a:t>
            </a:r>
            <a:r>
              <a:rPr lang="en-US" altLang="zh-CN" sz="2800" b="1" smtClean="0">
                <a:latin typeface="楷体" panose="02010609060101010101" pitchFamily="49" charset="-122"/>
                <a:ea typeface="楷体" panose="02010609060101010101" pitchFamily="49" charset="-122"/>
              </a:rPr>
              <a:t>3.4(a)</a:t>
            </a:r>
            <a:r>
              <a:rPr lang="zh-CN" altLang="en-US" sz="2800" b="1" smtClean="0">
                <a:latin typeface="楷体" panose="02010609060101010101" pitchFamily="49" charset="-122"/>
                <a:ea typeface="楷体" panose="02010609060101010101" pitchFamily="49" charset="-122"/>
              </a:rPr>
              <a:t>电路接线，按表</a:t>
            </a:r>
            <a:r>
              <a:rPr lang="en-US" altLang="zh-CN" sz="2800" b="1" smtClean="0">
                <a:latin typeface="楷体" panose="02010609060101010101" pitchFamily="49" charset="-122"/>
                <a:ea typeface="楷体" panose="02010609060101010101" pitchFamily="49" charset="-122"/>
              </a:rPr>
              <a:t>3.2</a:t>
            </a:r>
            <a:r>
              <a:rPr lang="zh-CN" altLang="en-US" sz="2800" b="1" smtClean="0">
                <a:latin typeface="楷体" panose="02010609060101010101" pitchFamily="49" charset="-122"/>
                <a:ea typeface="楷体" panose="02010609060101010101" pitchFamily="49" charset="-122"/>
              </a:rPr>
              <a:t>给定的电流值测量发光二极管的正向特性，电压值记录于表</a:t>
            </a:r>
            <a:r>
              <a:rPr lang="en-US" altLang="zh-CN" sz="2800" b="1" smtClean="0">
                <a:latin typeface="楷体" panose="02010609060101010101" pitchFamily="49" charset="-122"/>
                <a:ea typeface="楷体" panose="02010609060101010101" pitchFamily="49" charset="-122"/>
              </a:rPr>
              <a:t>3.2</a:t>
            </a:r>
            <a:r>
              <a:rPr lang="zh-CN" altLang="en-US" sz="2800" b="1" smtClean="0">
                <a:latin typeface="楷体" panose="02010609060101010101" pitchFamily="49" charset="-122"/>
                <a:ea typeface="楷体" panose="02010609060101010101" pitchFamily="49" charset="-122"/>
              </a:rPr>
              <a:t>中。</a:t>
            </a:r>
          </a:p>
        </p:txBody>
      </p:sp>
      <p:sp>
        <p:nvSpPr>
          <p:cNvPr id="14340" name="AutoShape 4"/>
          <p:cNvSpPr>
            <a:spLocks noChangeArrowheads="1"/>
          </p:cNvSpPr>
          <p:nvPr/>
        </p:nvSpPr>
        <p:spPr bwMode="gray">
          <a:xfrm>
            <a:off x="250825" y="924078"/>
            <a:ext cx="4751388" cy="920597"/>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r>
              <a:rPr lang="en-US" altLang="zh-CN" sz="2800" b="1" dirty="0">
                <a:solidFill>
                  <a:srgbClr val="FFC000"/>
                </a:solidFill>
                <a:latin typeface="微软雅黑" panose="020B0503020204020204" pitchFamily="34" charset="-122"/>
                <a:ea typeface="微软雅黑" panose="020B0503020204020204" pitchFamily="34" charset="-122"/>
                <a:cs typeface="+mj-cs"/>
              </a:rPr>
              <a:t>1</a:t>
            </a:r>
            <a:r>
              <a:rPr lang="zh-CN" altLang="en-US" sz="2800" b="1" dirty="0">
                <a:solidFill>
                  <a:srgbClr val="FFC000"/>
                </a:solidFill>
                <a:latin typeface="微软雅黑" panose="020B0503020204020204" pitchFamily="34" charset="-122"/>
                <a:ea typeface="微软雅黑" panose="020B0503020204020204" pitchFamily="34" charset="-122"/>
                <a:cs typeface="+mj-cs"/>
              </a:rPr>
              <a:t>、测发光二极管</a:t>
            </a:r>
            <a:r>
              <a:rPr lang="zh-CN" altLang="en-US" sz="2800" b="1" dirty="0">
                <a:solidFill>
                  <a:srgbClr val="FFC000"/>
                </a:solidFill>
                <a:latin typeface="微软雅黑" panose="020B0503020204020204" pitchFamily="34" charset="-122"/>
                <a:ea typeface="微软雅黑" panose="020B0503020204020204" pitchFamily="34" charset="-122"/>
                <a:cs typeface="+mj-cs"/>
              </a:rPr>
              <a:t>伏安特性</a:t>
            </a:r>
            <a:r>
              <a:rPr lang="en-US" altLang="zh-CN" sz="2800" b="1" dirty="0">
                <a:solidFill>
                  <a:srgbClr val="FFC000"/>
                </a:solidFill>
                <a:latin typeface="微软雅黑" panose="020B0503020204020204" pitchFamily="34" charset="-122"/>
                <a:ea typeface="微软雅黑" panose="020B0503020204020204" pitchFamily="34" charset="-122"/>
                <a:cs typeface="+mj-cs"/>
              </a:rPr>
              <a:t>-</a:t>
            </a:r>
            <a:r>
              <a:rPr lang="zh-CN" altLang="en-US" sz="2800" b="1" dirty="0">
                <a:solidFill>
                  <a:srgbClr val="FFC000"/>
                </a:solidFill>
                <a:latin typeface="微软雅黑" panose="020B0503020204020204" pitchFamily="34" charset="-122"/>
                <a:ea typeface="微软雅黑" panose="020B0503020204020204" pitchFamily="34" charset="-122"/>
                <a:cs typeface="+mj-cs"/>
              </a:rPr>
              <a:t>正向 </a:t>
            </a:r>
            <a:endParaRPr lang="zh-CN" altLang="en-US" sz="2800" b="1" dirty="0">
              <a:solidFill>
                <a:srgbClr val="FFC000"/>
              </a:solidFill>
              <a:latin typeface="微软雅黑" panose="020B0503020204020204" pitchFamily="34" charset="-122"/>
              <a:ea typeface="微软雅黑" panose="020B0503020204020204" pitchFamily="34" charset="-122"/>
              <a:cs typeface="+mj-cs"/>
            </a:endParaRPr>
          </a:p>
        </p:txBody>
      </p:sp>
      <p:sp>
        <p:nvSpPr>
          <p:cNvPr id="16390" name="Text Box 5"/>
          <p:cNvSpPr txBox="1">
            <a:spLocks noChangeArrowheads="1"/>
          </p:cNvSpPr>
          <p:nvPr/>
        </p:nvSpPr>
        <p:spPr bwMode="gray">
          <a:xfrm>
            <a:off x="2411413" y="4076700"/>
            <a:ext cx="2232025" cy="566738"/>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10000"/>
              </a:lnSpc>
            </a:pPr>
            <a:r>
              <a:rPr lang="zh-CN" altLang="en-US" sz="2800" b="1">
                <a:latin typeface="楷体" panose="02010609060101010101" pitchFamily="49" charset="-122"/>
                <a:ea typeface="楷体" panose="02010609060101010101" pitchFamily="49" charset="-122"/>
              </a:rPr>
              <a:t>表 </a:t>
            </a:r>
            <a:r>
              <a:rPr lang="en-US" altLang="zh-CN" sz="2800" b="1">
                <a:latin typeface="楷体" panose="02010609060101010101" pitchFamily="49" charset="-122"/>
                <a:ea typeface="楷体" panose="02010609060101010101" pitchFamily="49" charset="-122"/>
              </a:rPr>
              <a:t>3.2</a:t>
            </a:r>
          </a:p>
        </p:txBody>
      </p:sp>
      <p:graphicFrame>
        <p:nvGraphicFramePr>
          <p:cNvPr id="103467" name="Group 43"/>
          <p:cNvGraphicFramePr>
            <a:graphicFrameLocks noGrp="1"/>
          </p:cNvGraphicFramePr>
          <p:nvPr>
            <p:ph sz="half" idx="2"/>
            <p:extLst>
              <p:ext uri="{D42A27DB-BD31-4B8C-83A1-F6EECF244321}">
                <p14:modId xmlns:p14="http://schemas.microsoft.com/office/powerpoint/2010/main" val="591296568"/>
              </p:ext>
            </p:extLst>
          </p:nvPr>
        </p:nvGraphicFramePr>
        <p:xfrm>
          <a:off x="900113" y="4797326"/>
          <a:ext cx="7273925" cy="1223962"/>
        </p:xfrm>
        <a:graphic>
          <a:graphicData uri="http://schemas.openxmlformats.org/drawingml/2006/table">
            <a:tbl>
              <a:tblPr>
                <a:tableStyleId>{16D9F66E-5EB9-4882-86FB-DCBF35E3C3E4}</a:tableStyleId>
              </a:tblPr>
              <a:tblGrid>
                <a:gridCol w="808037">
                  <a:extLst>
                    <a:ext uri="{9D8B030D-6E8A-4147-A177-3AD203B41FA5}">
                      <a16:colId xmlns:a16="http://schemas.microsoft.com/office/drawing/2014/main" val="20000"/>
                    </a:ext>
                  </a:extLst>
                </a:gridCol>
                <a:gridCol w="1112838">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755650">
                  <a:extLst>
                    <a:ext uri="{9D8B030D-6E8A-4147-A177-3AD203B41FA5}">
                      <a16:colId xmlns:a16="http://schemas.microsoft.com/office/drawing/2014/main" val="20003"/>
                    </a:ext>
                  </a:extLst>
                </a:gridCol>
                <a:gridCol w="754062">
                  <a:extLst>
                    <a:ext uri="{9D8B030D-6E8A-4147-A177-3AD203B41FA5}">
                      <a16:colId xmlns:a16="http://schemas.microsoft.com/office/drawing/2014/main" val="20004"/>
                    </a:ext>
                  </a:extLst>
                </a:gridCol>
                <a:gridCol w="755650">
                  <a:extLst>
                    <a:ext uri="{9D8B030D-6E8A-4147-A177-3AD203B41FA5}">
                      <a16:colId xmlns:a16="http://schemas.microsoft.com/office/drawing/2014/main" val="20005"/>
                    </a:ext>
                  </a:extLst>
                </a:gridCol>
                <a:gridCol w="784225">
                  <a:extLst>
                    <a:ext uri="{9D8B030D-6E8A-4147-A177-3AD203B41FA5}">
                      <a16:colId xmlns:a16="http://schemas.microsoft.com/office/drawing/2014/main" val="20006"/>
                    </a:ext>
                  </a:extLst>
                </a:gridCol>
                <a:gridCol w="809625">
                  <a:extLst>
                    <a:ext uri="{9D8B030D-6E8A-4147-A177-3AD203B41FA5}">
                      <a16:colId xmlns:a16="http://schemas.microsoft.com/office/drawing/2014/main" val="20007"/>
                    </a:ext>
                  </a:extLst>
                </a:gridCol>
                <a:gridCol w="808038">
                  <a:extLst>
                    <a:ext uri="{9D8B030D-6E8A-4147-A177-3AD203B41FA5}">
                      <a16:colId xmlns:a16="http://schemas.microsoft.com/office/drawing/2014/main" val="20008"/>
                    </a:ext>
                  </a:extLst>
                </a:gridCol>
              </a:tblGrid>
              <a:tr h="605063">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en-US" sz="2400" u="none" strike="noStrike" cap="none" normalizeH="0" baseline="0" smtClean="0">
                        <a:ln>
                          <a:noFill/>
                        </a:ln>
                        <a:effectLs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2400" u="none" strike="noStrike" cap="none" normalizeH="0" baseline="0" smtClean="0">
                          <a:ln>
                            <a:noFill/>
                          </a:ln>
                          <a:effectLst/>
                        </a:rPr>
                        <a:t>正向</a:t>
                      </a:r>
                    </a:p>
                    <a:p>
                      <a:pPr marL="0" marR="0" lvl="0" indent="0" algn="ctr" defTabSz="914400" rtl="0" eaLnBrk="0" fontAlgn="b" latinLnBrk="0" hangingPunct="0">
                        <a:lnSpc>
                          <a:spcPct val="100000"/>
                        </a:lnSpc>
                        <a:spcBef>
                          <a:spcPct val="0"/>
                        </a:spcBef>
                        <a:spcAft>
                          <a:spcPct val="0"/>
                        </a:spcAft>
                        <a:buClrTx/>
                        <a:buSzTx/>
                        <a:buFontTx/>
                        <a:buNone/>
                        <a:tabLst/>
                      </a:pPr>
                      <a:r>
                        <a:rPr kumimoji="0" lang="zh-CN" altLang="en-US" sz="2400" u="none" strike="noStrike" cap="none" normalizeH="0" baseline="0" smtClean="0">
                          <a:ln>
                            <a:noFill/>
                          </a:ln>
                          <a:effectLst/>
                        </a:rPr>
                        <a:t>连接</a:t>
                      </a:r>
                      <a:endParaRPr kumimoji="0" lang="zh-CN" altLang="en-US"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I</a:t>
                      </a:r>
                      <a:r>
                        <a:rPr kumimoji="0" lang="en-US" altLang="zh-CN" sz="2400" u="none" strike="noStrike" cap="none" normalizeH="0" baseline="-30000" smtClean="0">
                          <a:ln>
                            <a:noFill/>
                          </a:ln>
                          <a:effectLst/>
                        </a:rPr>
                        <a:t>d</a:t>
                      </a:r>
                      <a:r>
                        <a:rPr kumimoji="0" lang="en-US" altLang="zh-CN" sz="2400" u="none" strike="noStrike" cap="none" normalizeH="0" baseline="0" smtClean="0">
                          <a:ln>
                            <a:noFill/>
                          </a:ln>
                          <a:effectLst/>
                        </a:rPr>
                        <a:t>(mA)</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3</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5</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15</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20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extLst>
                  <a:ext uri="{0D108BD9-81ED-4DB2-BD59-A6C34878D82A}">
                    <a16:rowId xmlns:a16="http://schemas.microsoft.com/office/drawing/2014/main" val="10000"/>
                  </a:ext>
                </a:extLst>
              </a:tr>
              <a:tr h="618899">
                <a:tc vMerge="1">
                  <a:txBody>
                    <a:bodyPr/>
                    <a:lstStyle/>
                    <a:p>
                      <a:endParaRPr lang="zh-CN"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V</a:t>
                      </a:r>
                      <a:r>
                        <a:rPr kumimoji="0" lang="en-US" altLang="zh-CN" sz="2400" u="none" strike="noStrike" cap="none" normalizeH="0" baseline="-30000" smtClean="0">
                          <a:ln>
                            <a:noFill/>
                          </a:ln>
                          <a:effectLst/>
                        </a:rPr>
                        <a:t>d</a:t>
                      </a:r>
                      <a:r>
                        <a:rPr kumimoji="0" lang="en-US" altLang="zh-CN" sz="2400" u="none" strike="noStrike" cap="none" normalizeH="0" baseline="0" smtClean="0">
                          <a:ln>
                            <a:noFill/>
                          </a:ln>
                          <a:effectLst/>
                        </a:rPr>
                        <a:t>(V)</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07" marB="45707"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marT="45707" marB="45707"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marT="45707" marB="45707"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marT="45707" marB="45707"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marT="45707" marB="45707"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marT="45707" marB="45707"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dirty="0" smtClean="0">
                        <a:ln>
                          <a:noFill/>
                        </a:ln>
                        <a:solidFill>
                          <a:srgbClr val="253327"/>
                        </a:solidFill>
                        <a:effectLst/>
                        <a:latin typeface="Arial" charset="0"/>
                        <a:ea typeface="宋体" pitchFamily="2" charset="-122"/>
                      </a:endParaRPr>
                    </a:p>
                  </a:txBody>
                  <a:tcPr marT="45707" marB="45707" horzOverflow="overflow"/>
                </a:tc>
                <a:extLst>
                  <a:ext uri="{0D108BD9-81ED-4DB2-BD59-A6C34878D82A}">
                    <a16:rowId xmlns:a16="http://schemas.microsoft.com/office/drawing/2014/main" val="10001"/>
                  </a:ext>
                </a:extLst>
              </a:tr>
            </a:tbl>
          </a:graphicData>
        </a:graphic>
      </p:graphicFrame>
      <p:sp>
        <p:nvSpPr>
          <p:cNvPr id="16422" name="Text Box 45"/>
          <p:cNvSpPr txBox="1">
            <a:spLocks noChangeArrowheads="1"/>
          </p:cNvSpPr>
          <p:nvPr/>
        </p:nvSpPr>
        <p:spPr bwMode="gray">
          <a:xfrm>
            <a:off x="5483225" y="4157663"/>
            <a:ext cx="3168650" cy="3968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000" b="1" dirty="0">
                <a:latin typeface="宋体" panose="02010600030101010101" pitchFamily="2" charset="-122"/>
              </a:rPr>
              <a:t>图</a:t>
            </a:r>
            <a:r>
              <a:rPr lang="en-US" altLang="zh-CN" sz="2000" b="1" dirty="0">
                <a:latin typeface="宋体" panose="02010600030101010101" pitchFamily="2" charset="-122"/>
              </a:rPr>
              <a:t>5.10(a) </a:t>
            </a:r>
            <a:r>
              <a:rPr lang="zh-CN" altLang="en-US" sz="2000" b="1" dirty="0">
                <a:latin typeface="宋体" panose="02010600030101010101" pitchFamily="2" charset="-122"/>
              </a:rPr>
              <a:t>正向测量电路</a:t>
            </a:r>
          </a:p>
        </p:txBody>
      </p:sp>
      <p:sp>
        <p:nvSpPr>
          <p:cNvPr id="16423"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79173DD3-CBC4-4850-8412-A2A5F4A821E7}"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12</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59645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white">
          <a:xfrm>
            <a:off x="188913" y="235744"/>
            <a:ext cx="641032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zh-CN" altLang="en-US" sz="3200" b="1" dirty="0">
                <a:solidFill>
                  <a:srgbClr val="FFFF00"/>
                </a:solidFill>
                <a:latin typeface="微软雅黑" panose="020B0503020204020204" pitchFamily="34" charset="-122"/>
                <a:ea typeface="微软雅黑" panose="020B0503020204020204" pitchFamily="34" charset="-122"/>
                <a:cs typeface="+mj-cs"/>
              </a:rPr>
              <a:t>*实验</a:t>
            </a:r>
            <a:r>
              <a:rPr lang="zh-CN" altLang="en-US" sz="3200" b="1" dirty="0">
                <a:solidFill>
                  <a:srgbClr val="FFFF00"/>
                </a:solidFill>
                <a:latin typeface="微软雅黑" panose="020B0503020204020204" pitchFamily="34" charset="-122"/>
                <a:ea typeface="微软雅黑" panose="020B0503020204020204" pitchFamily="34" charset="-122"/>
                <a:cs typeface="+mj-cs"/>
              </a:rPr>
              <a:t>箱上的接线示意图（正向）：</a:t>
            </a:r>
          </a:p>
        </p:txBody>
      </p:sp>
      <p:sp>
        <p:nvSpPr>
          <p:cNvPr id="17411" name="Rectangle 3"/>
          <p:cNvSpPr>
            <a:spLocks noChangeArrowheads="1"/>
          </p:cNvSpPr>
          <p:nvPr/>
        </p:nvSpPr>
        <p:spPr bwMode="auto">
          <a:xfrm>
            <a:off x="188913" y="5999163"/>
            <a:ext cx="6167437" cy="57943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a:solidFill>
                  <a:srgbClr val="FF0066"/>
                </a:solidFill>
                <a:latin typeface="楷体" panose="02010609060101010101" pitchFamily="49" charset="-122"/>
                <a:ea typeface="楷体" panose="02010609060101010101" pitchFamily="49" charset="-122"/>
              </a:rPr>
              <a:t>注：稳压电源限流值调整为</a:t>
            </a:r>
            <a:r>
              <a:rPr lang="en-US" altLang="zh-CN" sz="3200" b="1">
                <a:solidFill>
                  <a:srgbClr val="FF0066"/>
                </a:solidFill>
                <a:latin typeface="楷体" panose="02010609060101010101" pitchFamily="49" charset="-122"/>
                <a:ea typeface="楷体" panose="02010609060101010101" pitchFamily="49" charset="-122"/>
              </a:rPr>
              <a:t>50mA</a:t>
            </a:r>
            <a:endParaRPr lang="zh-CN" altLang="en-US" sz="3200" b="1">
              <a:solidFill>
                <a:srgbClr val="FF0066"/>
              </a:solidFill>
              <a:latin typeface="楷体" panose="02010609060101010101" pitchFamily="49" charset="-122"/>
              <a:ea typeface="楷体" panose="02010609060101010101" pitchFamily="49" charset="-122"/>
            </a:endParaRPr>
          </a:p>
        </p:txBody>
      </p:sp>
      <p:grpSp>
        <p:nvGrpSpPr>
          <p:cNvPr id="17412" name="Group 4"/>
          <p:cNvGrpSpPr>
            <a:grpSpLocks/>
          </p:cNvGrpSpPr>
          <p:nvPr/>
        </p:nvGrpSpPr>
        <p:grpSpPr bwMode="auto">
          <a:xfrm>
            <a:off x="1042988" y="908050"/>
            <a:ext cx="7345362" cy="4510088"/>
            <a:chOff x="657" y="890"/>
            <a:chExt cx="4627" cy="2841"/>
          </a:xfrm>
        </p:grpSpPr>
        <p:pic>
          <p:nvPicPr>
            <p:cNvPr id="17415" name="Picture 5" descr="DGDZ-3型实验箱分立元件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0" y="2160"/>
              <a:ext cx="2631" cy="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 Box 6"/>
            <p:cNvSpPr txBox="1">
              <a:spLocks noChangeArrowheads="1"/>
            </p:cNvSpPr>
            <p:nvPr/>
          </p:nvSpPr>
          <p:spPr bwMode="auto">
            <a:xfrm>
              <a:off x="657" y="2478"/>
              <a:ext cx="817" cy="1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a:t>直流稳压电源</a:t>
              </a:r>
            </a:p>
            <a:p>
              <a:pPr eaLnBrk="1" hangingPunct="1">
                <a:spcBef>
                  <a:spcPct val="50000"/>
                </a:spcBef>
              </a:pPr>
              <a:r>
                <a:rPr lang="en-US" altLang="zh-CN" sz="2800"/>
                <a:t>  </a:t>
              </a:r>
              <a:r>
                <a:rPr lang="en-US" altLang="zh-CN" sz="3600"/>
                <a:t>-</a:t>
              </a:r>
              <a:r>
                <a:rPr lang="en-US" altLang="zh-CN" sz="2800"/>
                <a:t>    +</a:t>
              </a:r>
            </a:p>
          </p:txBody>
        </p:sp>
        <p:sp>
          <p:nvSpPr>
            <p:cNvPr id="17417" name="Oval 7"/>
            <p:cNvSpPr>
              <a:spLocks noChangeArrowheads="1"/>
            </p:cNvSpPr>
            <p:nvPr/>
          </p:nvSpPr>
          <p:spPr bwMode="auto">
            <a:xfrm>
              <a:off x="793" y="3158"/>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7418" name="Oval 8"/>
            <p:cNvSpPr>
              <a:spLocks noChangeArrowheads="1"/>
            </p:cNvSpPr>
            <p:nvPr/>
          </p:nvSpPr>
          <p:spPr bwMode="auto">
            <a:xfrm>
              <a:off x="1202" y="3158"/>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7419" name="Text Box 9"/>
            <p:cNvSpPr txBox="1">
              <a:spLocks noChangeArrowheads="1"/>
            </p:cNvSpPr>
            <p:nvPr/>
          </p:nvSpPr>
          <p:spPr bwMode="auto">
            <a:xfrm>
              <a:off x="3243" y="935"/>
              <a:ext cx="1043" cy="1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a:t>万用表直流电压档</a:t>
              </a:r>
            </a:p>
            <a:p>
              <a:pPr eaLnBrk="1" hangingPunct="1">
                <a:spcBef>
                  <a:spcPct val="50000"/>
                </a:spcBef>
              </a:pPr>
              <a:r>
                <a:rPr lang="en-US" altLang="zh-CN" sz="2800"/>
                <a:t>    </a:t>
              </a:r>
              <a:r>
                <a:rPr lang="en-US" altLang="zh-CN" sz="3600"/>
                <a:t>-</a:t>
              </a:r>
              <a:r>
                <a:rPr lang="en-US" altLang="zh-CN" sz="2800"/>
                <a:t>    +</a:t>
              </a:r>
            </a:p>
          </p:txBody>
        </p:sp>
        <p:sp>
          <p:nvSpPr>
            <p:cNvPr id="17420" name="Oval 10"/>
            <p:cNvSpPr>
              <a:spLocks noChangeArrowheads="1"/>
            </p:cNvSpPr>
            <p:nvPr/>
          </p:nvSpPr>
          <p:spPr bwMode="auto">
            <a:xfrm>
              <a:off x="3515" y="1570"/>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7421" name="Oval 11"/>
            <p:cNvSpPr>
              <a:spLocks noChangeArrowheads="1"/>
            </p:cNvSpPr>
            <p:nvPr/>
          </p:nvSpPr>
          <p:spPr bwMode="auto">
            <a:xfrm>
              <a:off x="3878" y="1570"/>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7422" name="Text Box 12"/>
            <p:cNvSpPr txBox="1">
              <a:spLocks noChangeArrowheads="1"/>
            </p:cNvSpPr>
            <p:nvPr/>
          </p:nvSpPr>
          <p:spPr bwMode="auto">
            <a:xfrm>
              <a:off x="975" y="890"/>
              <a:ext cx="1043" cy="1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dirty="0"/>
                <a:t>万用表直流电流档</a:t>
              </a:r>
            </a:p>
            <a:p>
              <a:pPr eaLnBrk="1" hangingPunct="1">
                <a:spcBef>
                  <a:spcPct val="50000"/>
                </a:spcBef>
              </a:pPr>
              <a:r>
                <a:rPr lang="en-US" altLang="zh-CN" sz="2800" dirty="0"/>
                <a:t>   </a:t>
              </a:r>
              <a:r>
                <a:rPr lang="en-US" altLang="zh-CN" sz="3600" dirty="0"/>
                <a:t>-</a:t>
              </a:r>
              <a:r>
                <a:rPr lang="en-US" altLang="zh-CN" sz="2800" dirty="0"/>
                <a:t>    +</a:t>
              </a:r>
            </a:p>
          </p:txBody>
        </p:sp>
        <p:sp>
          <p:nvSpPr>
            <p:cNvPr id="17423" name="Oval 13"/>
            <p:cNvSpPr>
              <a:spLocks noChangeArrowheads="1"/>
            </p:cNvSpPr>
            <p:nvPr/>
          </p:nvSpPr>
          <p:spPr bwMode="auto">
            <a:xfrm>
              <a:off x="1202" y="1525"/>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7424" name="Oval 14"/>
            <p:cNvSpPr>
              <a:spLocks noChangeArrowheads="1"/>
            </p:cNvSpPr>
            <p:nvPr/>
          </p:nvSpPr>
          <p:spPr bwMode="auto">
            <a:xfrm>
              <a:off x="1565" y="1525"/>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grpSp>
          <p:nvGrpSpPr>
            <p:cNvPr id="17425" name="Group 15"/>
            <p:cNvGrpSpPr>
              <a:grpSpLocks/>
            </p:cNvGrpSpPr>
            <p:nvPr/>
          </p:nvGrpSpPr>
          <p:grpSpPr bwMode="auto">
            <a:xfrm>
              <a:off x="5103" y="3067"/>
              <a:ext cx="181" cy="318"/>
              <a:chOff x="5103" y="2931"/>
              <a:chExt cx="181" cy="318"/>
            </a:xfrm>
          </p:grpSpPr>
          <p:sp>
            <p:nvSpPr>
              <p:cNvPr id="17435" name="Line 16"/>
              <p:cNvSpPr>
                <a:spLocks noChangeShapeType="1"/>
              </p:cNvSpPr>
              <p:nvPr/>
            </p:nvSpPr>
            <p:spPr bwMode="auto">
              <a:xfrm>
                <a:off x="5103" y="3022"/>
                <a:ext cx="18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6" name="Line 17"/>
              <p:cNvSpPr>
                <a:spLocks noChangeShapeType="1"/>
              </p:cNvSpPr>
              <p:nvPr/>
            </p:nvSpPr>
            <p:spPr bwMode="auto">
              <a:xfrm>
                <a:off x="5103" y="3022"/>
                <a:ext cx="90" cy="1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7" name="Line 18"/>
              <p:cNvSpPr>
                <a:spLocks noChangeShapeType="1"/>
              </p:cNvSpPr>
              <p:nvPr/>
            </p:nvSpPr>
            <p:spPr bwMode="auto">
              <a:xfrm flipH="1">
                <a:off x="5193" y="3022"/>
                <a:ext cx="91" cy="1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8" name="Line 19"/>
              <p:cNvSpPr>
                <a:spLocks noChangeShapeType="1"/>
              </p:cNvSpPr>
              <p:nvPr/>
            </p:nvSpPr>
            <p:spPr bwMode="auto">
              <a:xfrm>
                <a:off x="5103" y="3158"/>
                <a:ext cx="18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9" name="Line 20"/>
              <p:cNvSpPr>
                <a:spLocks noChangeShapeType="1"/>
              </p:cNvSpPr>
              <p:nvPr/>
            </p:nvSpPr>
            <p:spPr bwMode="auto">
              <a:xfrm>
                <a:off x="5193" y="2931"/>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40" name="Line 21"/>
              <p:cNvSpPr>
                <a:spLocks noChangeShapeType="1"/>
              </p:cNvSpPr>
              <p:nvPr/>
            </p:nvSpPr>
            <p:spPr bwMode="auto">
              <a:xfrm>
                <a:off x="5193" y="3158"/>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7426" name="Line 22"/>
            <p:cNvSpPr>
              <a:spLocks noChangeShapeType="1"/>
            </p:cNvSpPr>
            <p:nvPr/>
          </p:nvSpPr>
          <p:spPr bwMode="auto">
            <a:xfrm flipH="1" flipV="1">
              <a:off x="4332" y="3339"/>
              <a:ext cx="861" cy="4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27" name="Line 23"/>
            <p:cNvSpPr>
              <a:spLocks noChangeShapeType="1"/>
            </p:cNvSpPr>
            <p:nvPr/>
          </p:nvSpPr>
          <p:spPr bwMode="auto">
            <a:xfrm flipH="1">
              <a:off x="4332" y="3067"/>
              <a:ext cx="861"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28" name="Freeform 24"/>
            <p:cNvSpPr>
              <a:spLocks/>
            </p:cNvSpPr>
            <p:nvPr/>
          </p:nvSpPr>
          <p:spPr bwMode="auto">
            <a:xfrm>
              <a:off x="884" y="3203"/>
              <a:ext cx="1542" cy="462"/>
            </a:xfrm>
            <a:custGeom>
              <a:avLst/>
              <a:gdLst>
                <a:gd name="T0" fmla="*/ 0 w 1542"/>
                <a:gd name="T1" fmla="*/ 0 h 462"/>
                <a:gd name="T2" fmla="*/ 408 w 1542"/>
                <a:gd name="T3" fmla="*/ 454 h 462"/>
                <a:gd name="T4" fmla="*/ 1542 w 1542"/>
                <a:gd name="T5" fmla="*/ 46 h 462"/>
                <a:gd name="T6" fmla="*/ 0 60000 65536"/>
                <a:gd name="T7" fmla="*/ 0 60000 65536"/>
                <a:gd name="T8" fmla="*/ 0 60000 65536"/>
              </a:gdLst>
              <a:ahLst/>
              <a:cxnLst>
                <a:cxn ang="T6">
                  <a:pos x="T0" y="T1"/>
                </a:cxn>
                <a:cxn ang="T7">
                  <a:pos x="T2" y="T3"/>
                </a:cxn>
                <a:cxn ang="T8">
                  <a:pos x="T4" y="T5"/>
                </a:cxn>
              </a:cxnLst>
              <a:rect l="0" t="0" r="r" b="b"/>
              <a:pathLst>
                <a:path w="1542" h="462">
                  <a:moveTo>
                    <a:pt x="0" y="0"/>
                  </a:moveTo>
                  <a:cubicBezTo>
                    <a:pt x="75" y="223"/>
                    <a:pt x="151" y="446"/>
                    <a:pt x="408" y="454"/>
                  </a:cubicBezTo>
                  <a:cubicBezTo>
                    <a:pt x="665" y="462"/>
                    <a:pt x="1353" y="114"/>
                    <a:pt x="1542" y="46"/>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29" name="Freeform 25"/>
            <p:cNvSpPr>
              <a:spLocks/>
            </p:cNvSpPr>
            <p:nvPr/>
          </p:nvSpPr>
          <p:spPr bwMode="auto">
            <a:xfrm>
              <a:off x="4082" y="3203"/>
              <a:ext cx="113" cy="272"/>
            </a:xfrm>
            <a:custGeom>
              <a:avLst/>
              <a:gdLst>
                <a:gd name="T0" fmla="*/ 8 w 159"/>
                <a:gd name="T1" fmla="*/ 394 h 226"/>
                <a:gd name="T2" fmla="*/ 8 w 159"/>
                <a:gd name="T3" fmla="*/ 78 h 226"/>
                <a:gd name="T4" fmla="*/ 57 w 159"/>
                <a:gd name="T5" fmla="*/ 0 h 226"/>
                <a:gd name="T6" fmla="*/ 0 60000 65536"/>
                <a:gd name="T7" fmla="*/ 0 60000 65536"/>
                <a:gd name="T8" fmla="*/ 0 60000 65536"/>
              </a:gdLst>
              <a:ahLst/>
              <a:cxnLst>
                <a:cxn ang="T6">
                  <a:pos x="T0" y="T1"/>
                </a:cxn>
                <a:cxn ang="T7">
                  <a:pos x="T2" y="T3"/>
                </a:cxn>
                <a:cxn ang="T8">
                  <a:pos x="T4" y="T5"/>
                </a:cxn>
              </a:cxnLst>
              <a:rect l="0" t="0" r="r" b="b"/>
              <a:pathLst>
                <a:path w="159" h="226">
                  <a:moveTo>
                    <a:pt x="23" y="226"/>
                  </a:moveTo>
                  <a:cubicBezTo>
                    <a:pt x="11" y="154"/>
                    <a:pt x="0" y="82"/>
                    <a:pt x="23" y="45"/>
                  </a:cubicBezTo>
                  <a:cubicBezTo>
                    <a:pt x="46" y="8"/>
                    <a:pt x="102" y="4"/>
                    <a:pt x="159" y="0"/>
                  </a:cubicBezTo>
                </a:path>
              </a:pathLst>
            </a:custGeom>
            <a:noFill/>
            <a:ln w="28575" cmpd="sng">
              <a:solidFill>
                <a:srgbClr val="99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0" name="Freeform 26"/>
            <p:cNvSpPr>
              <a:spLocks/>
            </p:cNvSpPr>
            <p:nvPr/>
          </p:nvSpPr>
          <p:spPr bwMode="auto">
            <a:xfrm>
              <a:off x="2472" y="3067"/>
              <a:ext cx="136" cy="272"/>
            </a:xfrm>
            <a:custGeom>
              <a:avLst/>
              <a:gdLst>
                <a:gd name="T0" fmla="*/ 0 w 136"/>
                <a:gd name="T1" fmla="*/ 0 h 272"/>
                <a:gd name="T2" fmla="*/ 90 w 136"/>
                <a:gd name="T3" fmla="*/ 182 h 272"/>
                <a:gd name="T4" fmla="*/ 136 w 136"/>
                <a:gd name="T5" fmla="*/ 272 h 272"/>
                <a:gd name="T6" fmla="*/ 0 60000 65536"/>
                <a:gd name="T7" fmla="*/ 0 60000 65536"/>
                <a:gd name="T8" fmla="*/ 0 60000 65536"/>
              </a:gdLst>
              <a:ahLst/>
              <a:cxnLst>
                <a:cxn ang="T6">
                  <a:pos x="T0" y="T1"/>
                </a:cxn>
                <a:cxn ang="T7">
                  <a:pos x="T2" y="T3"/>
                </a:cxn>
                <a:cxn ang="T8">
                  <a:pos x="T4" y="T5"/>
                </a:cxn>
              </a:cxnLst>
              <a:rect l="0" t="0" r="r" b="b"/>
              <a:pathLst>
                <a:path w="136" h="272">
                  <a:moveTo>
                    <a:pt x="0" y="0"/>
                  </a:moveTo>
                  <a:cubicBezTo>
                    <a:pt x="33" y="68"/>
                    <a:pt x="67" y="137"/>
                    <a:pt x="90" y="182"/>
                  </a:cubicBezTo>
                  <a:cubicBezTo>
                    <a:pt x="113" y="227"/>
                    <a:pt x="124" y="249"/>
                    <a:pt x="136" y="272"/>
                  </a:cubicBezTo>
                </a:path>
              </a:pathLst>
            </a:custGeom>
            <a:noFill/>
            <a:ln w="28575" cmpd="sng">
              <a:solidFill>
                <a:srgbClr val="99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1" name="Freeform 27"/>
            <p:cNvSpPr>
              <a:spLocks/>
            </p:cNvSpPr>
            <p:nvPr/>
          </p:nvSpPr>
          <p:spPr bwMode="auto">
            <a:xfrm>
              <a:off x="3923" y="1616"/>
              <a:ext cx="416" cy="1587"/>
            </a:xfrm>
            <a:custGeom>
              <a:avLst/>
              <a:gdLst>
                <a:gd name="T0" fmla="*/ 0 w 416"/>
                <a:gd name="T1" fmla="*/ 0 h 1587"/>
                <a:gd name="T2" fmla="*/ 363 w 416"/>
                <a:gd name="T3" fmla="*/ 635 h 1587"/>
                <a:gd name="T4" fmla="*/ 318 w 416"/>
                <a:gd name="T5" fmla="*/ 1587 h 1587"/>
                <a:gd name="T6" fmla="*/ 0 60000 65536"/>
                <a:gd name="T7" fmla="*/ 0 60000 65536"/>
                <a:gd name="T8" fmla="*/ 0 60000 65536"/>
              </a:gdLst>
              <a:ahLst/>
              <a:cxnLst>
                <a:cxn ang="T6">
                  <a:pos x="T0" y="T1"/>
                </a:cxn>
                <a:cxn ang="T7">
                  <a:pos x="T2" y="T3"/>
                </a:cxn>
                <a:cxn ang="T8">
                  <a:pos x="T4" y="T5"/>
                </a:cxn>
              </a:cxnLst>
              <a:rect l="0" t="0" r="r" b="b"/>
              <a:pathLst>
                <a:path w="416" h="1587">
                  <a:moveTo>
                    <a:pt x="0" y="0"/>
                  </a:moveTo>
                  <a:cubicBezTo>
                    <a:pt x="155" y="185"/>
                    <a:pt x="310" y="370"/>
                    <a:pt x="363" y="635"/>
                  </a:cubicBezTo>
                  <a:cubicBezTo>
                    <a:pt x="416" y="900"/>
                    <a:pt x="367" y="1243"/>
                    <a:pt x="318" y="1587"/>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2" name="Freeform 28"/>
            <p:cNvSpPr>
              <a:spLocks/>
            </p:cNvSpPr>
            <p:nvPr/>
          </p:nvSpPr>
          <p:spPr bwMode="auto">
            <a:xfrm>
              <a:off x="3319" y="1661"/>
              <a:ext cx="604" cy="1678"/>
            </a:xfrm>
            <a:custGeom>
              <a:avLst/>
              <a:gdLst>
                <a:gd name="T0" fmla="*/ 241 w 604"/>
                <a:gd name="T1" fmla="*/ 0 h 1678"/>
                <a:gd name="T2" fmla="*/ 60 w 604"/>
                <a:gd name="T3" fmla="*/ 998 h 1678"/>
                <a:gd name="T4" fmla="*/ 604 w 604"/>
                <a:gd name="T5" fmla="*/ 1678 h 1678"/>
                <a:gd name="T6" fmla="*/ 0 60000 65536"/>
                <a:gd name="T7" fmla="*/ 0 60000 65536"/>
                <a:gd name="T8" fmla="*/ 0 60000 65536"/>
              </a:gdLst>
              <a:ahLst/>
              <a:cxnLst>
                <a:cxn ang="T6">
                  <a:pos x="T0" y="T1"/>
                </a:cxn>
                <a:cxn ang="T7">
                  <a:pos x="T2" y="T3"/>
                </a:cxn>
                <a:cxn ang="T8">
                  <a:pos x="T4" y="T5"/>
                </a:cxn>
              </a:cxnLst>
              <a:rect l="0" t="0" r="r" b="b"/>
              <a:pathLst>
                <a:path w="604" h="1678">
                  <a:moveTo>
                    <a:pt x="241" y="0"/>
                  </a:moveTo>
                  <a:cubicBezTo>
                    <a:pt x="120" y="359"/>
                    <a:pt x="0" y="718"/>
                    <a:pt x="60" y="998"/>
                  </a:cubicBezTo>
                  <a:cubicBezTo>
                    <a:pt x="120" y="1278"/>
                    <a:pt x="362" y="1478"/>
                    <a:pt x="604" y="1678"/>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3" name="Freeform 29"/>
            <p:cNvSpPr>
              <a:spLocks/>
            </p:cNvSpPr>
            <p:nvPr/>
          </p:nvSpPr>
          <p:spPr bwMode="auto">
            <a:xfrm>
              <a:off x="1247" y="2750"/>
              <a:ext cx="1179" cy="453"/>
            </a:xfrm>
            <a:custGeom>
              <a:avLst/>
              <a:gdLst>
                <a:gd name="T0" fmla="*/ 0 w 1179"/>
                <a:gd name="T1" fmla="*/ 453 h 453"/>
                <a:gd name="T2" fmla="*/ 680 w 1179"/>
                <a:gd name="T3" fmla="*/ 272 h 453"/>
                <a:gd name="T4" fmla="*/ 1179 w 1179"/>
                <a:gd name="T5" fmla="*/ 0 h 453"/>
                <a:gd name="T6" fmla="*/ 0 60000 65536"/>
                <a:gd name="T7" fmla="*/ 0 60000 65536"/>
                <a:gd name="T8" fmla="*/ 0 60000 65536"/>
              </a:gdLst>
              <a:ahLst/>
              <a:cxnLst>
                <a:cxn ang="T6">
                  <a:pos x="T0" y="T1"/>
                </a:cxn>
                <a:cxn ang="T7">
                  <a:pos x="T2" y="T3"/>
                </a:cxn>
                <a:cxn ang="T8">
                  <a:pos x="T4" y="T5"/>
                </a:cxn>
              </a:cxnLst>
              <a:rect l="0" t="0" r="r" b="b"/>
              <a:pathLst>
                <a:path w="1179" h="453">
                  <a:moveTo>
                    <a:pt x="0" y="453"/>
                  </a:moveTo>
                  <a:cubicBezTo>
                    <a:pt x="242" y="400"/>
                    <a:pt x="484" y="347"/>
                    <a:pt x="680" y="272"/>
                  </a:cubicBezTo>
                  <a:cubicBezTo>
                    <a:pt x="876" y="197"/>
                    <a:pt x="1027" y="98"/>
                    <a:pt x="1179" y="0"/>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34" name="Freeform 30"/>
            <p:cNvSpPr>
              <a:spLocks/>
            </p:cNvSpPr>
            <p:nvPr/>
          </p:nvSpPr>
          <p:spPr bwMode="auto">
            <a:xfrm>
              <a:off x="1610" y="1570"/>
              <a:ext cx="862" cy="1361"/>
            </a:xfrm>
            <a:custGeom>
              <a:avLst/>
              <a:gdLst>
                <a:gd name="T0" fmla="*/ 0 w 862"/>
                <a:gd name="T1" fmla="*/ 0 h 1361"/>
                <a:gd name="T2" fmla="*/ 862 w 862"/>
                <a:gd name="T3" fmla="*/ 1361 h 1361"/>
                <a:gd name="T4" fmla="*/ 0 60000 65536"/>
                <a:gd name="T5" fmla="*/ 0 60000 65536"/>
              </a:gdLst>
              <a:ahLst/>
              <a:cxnLst>
                <a:cxn ang="T4">
                  <a:pos x="T0" y="T1"/>
                </a:cxn>
                <a:cxn ang="T5">
                  <a:pos x="T2" y="T3"/>
                </a:cxn>
              </a:cxnLst>
              <a:rect l="0" t="0" r="r" b="b"/>
              <a:pathLst>
                <a:path w="862" h="1361">
                  <a:moveTo>
                    <a:pt x="0" y="0"/>
                  </a:moveTo>
                  <a:cubicBezTo>
                    <a:pt x="0" y="0"/>
                    <a:pt x="431" y="680"/>
                    <a:pt x="862" y="1361"/>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7413" name="Freeform 31"/>
          <p:cNvSpPr>
            <a:spLocks/>
          </p:cNvSpPr>
          <p:nvPr/>
        </p:nvSpPr>
        <p:spPr bwMode="auto">
          <a:xfrm>
            <a:off x="2051050" y="2492375"/>
            <a:ext cx="4033838" cy="3887788"/>
          </a:xfrm>
          <a:custGeom>
            <a:avLst/>
            <a:gdLst>
              <a:gd name="T0" fmla="*/ 0 w 2541"/>
              <a:gd name="T1" fmla="*/ 0 h 2449"/>
              <a:gd name="T2" fmla="*/ 2147483647 w 2541"/>
              <a:gd name="T3" fmla="*/ 2147483647 h 2449"/>
              <a:gd name="T4" fmla="*/ 2147483647 w 2541"/>
              <a:gd name="T5" fmla="*/ 2147483647 h 2449"/>
              <a:gd name="T6" fmla="*/ 0 60000 65536"/>
              <a:gd name="T7" fmla="*/ 0 60000 65536"/>
              <a:gd name="T8" fmla="*/ 0 60000 65536"/>
            </a:gdLst>
            <a:ahLst/>
            <a:cxnLst>
              <a:cxn ang="T6">
                <a:pos x="T0" y="T1"/>
              </a:cxn>
              <a:cxn ang="T7">
                <a:pos x="T2" y="T3"/>
              </a:cxn>
              <a:cxn ang="T8">
                <a:pos x="T4" y="T5"/>
              </a:cxn>
            </a:cxnLst>
            <a:rect l="0" t="0" r="r" b="b"/>
            <a:pathLst>
              <a:path w="2541" h="2449">
                <a:moveTo>
                  <a:pt x="0" y="0"/>
                </a:moveTo>
                <a:cubicBezTo>
                  <a:pt x="174" y="907"/>
                  <a:pt x="349" y="1815"/>
                  <a:pt x="772" y="2132"/>
                </a:cubicBezTo>
                <a:cubicBezTo>
                  <a:pt x="1195" y="2449"/>
                  <a:pt x="1868" y="2177"/>
                  <a:pt x="2541" y="1905"/>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414" name="灯片编号占位符 3"/>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6A57F4B7-2C7F-449B-8BA9-0A7324E9DD75}"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13</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880954321"/>
      </p:ext>
    </p:extLst>
  </p:cSld>
  <p:clrMapOvr>
    <a:masterClrMapping/>
  </p:clrMapOvr>
  <p:transition advClick="0" advTm="6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sz="half" idx="1"/>
          </p:nvPr>
        </p:nvSpPr>
        <p:spPr>
          <a:xfrm>
            <a:off x="239007" y="1386215"/>
            <a:ext cx="3959225" cy="2879725"/>
          </a:xfrm>
        </p:spPr>
        <p:txBody>
          <a:bodyPr/>
          <a:lstStyle/>
          <a:p>
            <a:pPr eaLnBrk="1" hangingPunct="1"/>
            <a:r>
              <a:rPr lang="zh-CN" altLang="en-US" sz="2800" b="1" dirty="0" smtClean="0">
                <a:latin typeface="楷体" panose="02010609060101010101" pitchFamily="49" charset="-122"/>
                <a:ea typeface="楷体" panose="02010609060101010101" pitchFamily="49" charset="-122"/>
              </a:rPr>
              <a:t>（</a:t>
            </a:r>
            <a:r>
              <a:rPr lang="en-US" altLang="zh-CN" sz="2800" b="1" dirty="0" smtClean="0">
                <a:latin typeface="楷体" panose="02010609060101010101" pitchFamily="49" charset="-122"/>
                <a:ea typeface="楷体" panose="02010609060101010101" pitchFamily="49" charset="-122"/>
              </a:rPr>
              <a:t>2</a:t>
            </a:r>
            <a:r>
              <a:rPr lang="zh-CN" altLang="en-US" sz="2800" b="1" dirty="0" smtClean="0">
                <a:latin typeface="楷体" panose="02010609060101010101" pitchFamily="49" charset="-122"/>
                <a:ea typeface="楷体" panose="02010609060101010101" pitchFamily="49" charset="-122"/>
              </a:rPr>
              <a:t>）按图</a:t>
            </a:r>
            <a:r>
              <a:rPr lang="en-US" altLang="zh-CN" sz="2800" b="1" dirty="0" smtClean="0">
                <a:latin typeface="楷体" panose="02010609060101010101" pitchFamily="49" charset="-122"/>
                <a:ea typeface="楷体" panose="02010609060101010101" pitchFamily="49" charset="-122"/>
              </a:rPr>
              <a:t>3.4(b)</a:t>
            </a:r>
            <a:r>
              <a:rPr lang="zh-CN" altLang="en-US" sz="2800" b="1" dirty="0" smtClean="0">
                <a:latin typeface="楷体" panose="02010609060101010101" pitchFamily="49" charset="-122"/>
                <a:ea typeface="楷体" panose="02010609060101010101" pitchFamily="49" charset="-122"/>
              </a:rPr>
              <a:t>电路接线，按表</a:t>
            </a:r>
            <a:r>
              <a:rPr lang="en-US" altLang="zh-CN" sz="2800" b="1" dirty="0" smtClean="0">
                <a:latin typeface="楷体" panose="02010609060101010101" pitchFamily="49" charset="-122"/>
                <a:ea typeface="楷体" panose="02010609060101010101" pitchFamily="49" charset="-122"/>
              </a:rPr>
              <a:t>3.3</a:t>
            </a:r>
            <a:r>
              <a:rPr lang="zh-CN" altLang="en-US" sz="2800" b="1" dirty="0" smtClean="0">
                <a:latin typeface="楷体" panose="02010609060101010101" pitchFamily="49" charset="-122"/>
                <a:ea typeface="楷体" panose="02010609060101010101" pitchFamily="49" charset="-122"/>
              </a:rPr>
              <a:t>给定的电压值测量发光二极管的反向特性，电流值记录于表</a:t>
            </a:r>
            <a:r>
              <a:rPr lang="en-US" altLang="zh-CN" sz="2800" b="1" dirty="0" smtClean="0">
                <a:latin typeface="楷体" panose="02010609060101010101" pitchFamily="49" charset="-122"/>
                <a:ea typeface="楷体" panose="02010609060101010101" pitchFamily="49" charset="-122"/>
              </a:rPr>
              <a:t>3.3</a:t>
            </a:r>
            <a:r>
              <a:rPr lang="zh-CN" altLang="en-US" sz="2800" b="1" dirty="0" smtClean="0">
                <a:latin typeface="楷体" panose="02010609060101010101" pitchFamily="49" charset="-122"/>
                <a:ea typeface="楷体" panose="02010609060101010101" pitchFamily="49" charset="-122"/>
              </a:rPr>
              <a:t>中。</a:t>
            </a:r>
          </a:p>
        </p:txBody>
      </p:sp>
      <p:sp>
        <p:nvSpPr>
          <p:cNvPr id="18435" name="Text Box 4"/>
          <p:cNvSpPr txBox="1">
            <a:spLocks noChangeArrowheads="1"/>
          </p:cNvSpPr>
          <p:nvPr/>
        </p:nvSpPr>
        <p:spPr bwMode="gray">
          <a:xfrm>
            <a:off x="611188" y="4208463"/>
            <a:ext cx="1249362" cy="4984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10000"/>
              </a:lnSpc>
            </a:pPr>
            <a:r>
              <a:rPr lang="zh-CN" altLang="en-US" sz="2400" b="1">
                <a:latin typeface="宋体" panose="02010600030101010101" pitchFamily="2" charset="-122"/>
              </a:rPr>
              <a:t>表 </a:t>
            </a:r>
            <a:r>
              <a:rPr lang="en-US" altLang="zh-CN" sz="2400" b="1">
                <a:latin typeface="宋体" panose="02010600030101010101" pitchFamily="2" charset="-122"/>
              </a:rPr>
              <a:t>3.3</a:t>
            </a:r>
          </a:p>
        </p:txBody>
      </p:sp>
      <p:graphicFrame>
        <p:nvGraphicFramePr>
          <p:cNvPr id="104481" name="Group 33"/>
          <p:cNvGraphicFramePr>
            <a:graphicFrameLocks noGrp="1"/>
          </p:cNvGraphicFramePr>
          <p:nvPr>
            <p:ph sz="half" idx="2"/>
            <p:extLst>
              <p:ext uri="{D42A27DB-BD31-4B8C-83A1-F6EECF244321}">
                <p14:modId xmlns:p14="http://schemas.microsoft.com/office/powerpoint/2010/main" val="294924103"/>
              </p:ext>
            </p:extLst>
          </p:nvPr>
        </p:nvGraphicFramePr>
        <p:xfrm>
          <a:off x="612775" y="4657725"/>
          <a:ext cx="7643812" cy="1298575"/>
        </p:xfrm>
        <a:graphic>
          <a:graphicData uri="http://schemas.openxmlformats.org/drawingml/2006/table">
            <a:tbl>
              <a:tblPr>
                <a:tableStyleId>{16D9F66E-5EB9-4882-86FB-DCBF35E3C3E4}</a:tableStyleId>
              </a:tblPr>
              <a:tblGrid>
                <a:gridCol w="1092200">
                  <a:extLst>
                    <a:ext uri="{9D8B030D-6E8A-4147-A177-3AD203B41FA5}">
                      <a16:colId xmlns:a16="http://schemas.microsoft.com/office/drawing/2014/main" val="20000"/>
                    </a:ext>
                  </a:extLst>
                </a:gridCol>
                <a:gridCol w="1258887">
                  <a:extLst>
                    <a:ext uri="{9D8B030D-6E8A-4147-A177-3AD203B41FA5}">
                      <a16:colId xmlns:a16="http://schemas.microsoft.com/office/drawing/2014/main" val="20001"/>
                    </a:ext>
                  </a:extLst>
                </a:gridCol>
                <a:gridCol w="925513">
                  <a:extLst>
                    <a:ext uri="{9D8B030D-6E8A-4147-A177-3AD203B41FA5}">
                      <a16:colId xmlns:a16="http://schemas.microsoft.com/office/drawing/2014/main" val="20002"/>
                    </a:ext>
                  </a:extLst>
                </a:gridCol>
                <a:gridCol w="1092200">
                  <a:extLst>
                    <a:ext uri="{9D8B030D-6E8A-4147-A177-3AD203B41FA5}">
                      <a16:colId xmlns:a16="http://schemas.microsoft.com/office/drawing/2014/main" val="20003"/>
                    </a:ext>
                  </a:extLst>
                </a:gridCol>
                <a:gridCol w="1090612">
                  <a:extLst>
                    <a:ext uri="{9D8B030D-6E8A-4147-A177-3AD203B41FA5}">
                      <a16:colId xmlns:a16="http://schemas.microsoft.com/office/drawing/2014/main" val="20004"/>
                    </a:ext>
                  </a:extLst>
                </a:gridCol>
                <a:gridCol w="1093788">
                  <a:extLst>
                    <a:ext uri="{9D8B030D-6E8A-4147-A177-3AD203B41FA5}">
                      <a16:colId xmlns:a16="http://schemas.microsoft.com/office/drawing/2014/main" val="20005"/>
                    </a:ext>
                  </a:extLst>
                </a:gridCol>
                <a:gridCol w="1090612">
                  <a:extLst>
                    <a:ext uri="{9D8B030D-6E8A-4147-A177-3AD203B41FA5}">
                      <a16:colId xmlns:a16="http://schemas.microsoft.com/office/drawing/2014/main" val="20006"/>
                    </a:ext>
                  </a:extLst>
                </a:gridCol>
              </a:tblGrid>
              <a:tr h="653397">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2400" u="none" strike="noStrike" cap="none" normalizeH="0" baseline="0" dirty="0" smtClean="0">
                        <a:ln>
                          <a:noFill/>
                        </a:ln>
                        <a:effectLst/>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2400" u="none" strike="noStrike" cap="none" normalizeH="0" baseline="0" dirty="0" smtClean="0">
                          <a:ln>
                            <a:noFill/>
                          </a:ln>
                          <a:effectLst/>
                        </a:rPr>
                        <a:t>反向</a:t>
                      </a:r>
                    </a:p>
                    <a:p>
                      <a:pPr marL="0" marR="0" lvl="0" indent="0" algn="ctr" defTabSz="914400" rtl="0" eaLnBrk="0" fontAlgn="ctr" latinLnBrk="0" hangingPunct="0">
                        <a:lnSpc>
                          <a:spcPct val="100000"/>
                        </a:lnSpc>
                        <a:spcBef>
                          <a:spcPct val="0"/>
                        </a:spcBef>
                        <a:spcAft>
                          <a:spcPct val="0"/>
                        </a:spcAft>
                        <a:buClrTx/>
                        <a:buSzTx/>
                        <a:buFontTx/>
                        <a:buNone/>
                        <a:tabLst/>
                      </a:pPr>
                      <a:r>
                        <a:rPr kumimoji="0" lang="zh-CN" altLang="en-US" sz="2400" u="none" strike="noStrike" cap="none" normalizeH="0" baseline="0" dirty="0" smtClean="0">
                          <a:ln>
                            <a:noFill/>
                          </a:ln>
                          <a:effectLst/>
                        </a:rPr>
                        <a:t>连接</a:t>
                      </a:r>
                      <a:endParaRPr kumimoji="0" lang="zh-CN" altLang="en-US" sz="2400" b="1"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dirty="0" err="1" smtClean="0">
                          <a:ln>
                            <a:noFill/>
                          </a:ln>
                          <a:effectLst/>
                        </a:rPr>
                        <a:t>V</a:t>
                      </a:r>
                      <a:r>
                        <a:rPr kumimoji="0" lang="en-US" altLang="zh-CN" sz="2400" u="none" strike="noStrike" cap="none" normalizeH="0" baseline="-30000" dirty="0" err="1" smtClean="0">
                          <a:ln>
                            <a:noFill/>
                          </a:ln>
                          <a:effectLst/>
                        </a:rPr>
                        <a:t>d</a:t>
                      </a:r>
                      <a:r>
                        <a:rPr kumimoji="0" lang="en-US" altLang="zh-CN" sz="2400" u="none" strike="noStrike" cap="none" normalizeH="0" baseline="0" dirty="0" smtClean="0">
                          <a:ln>
                            <a:noFill/>
                          </a:ln>
                          <a:effectLst/>
                        </a:rPr>
                        <a:t>(V)</a:t>
                      </a:r>
                      <a:endPar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-3</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-5</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766" marB="45766" horzOverflow="overflow"/>
                </a:tc>
                <a:extLst>
                  <a:ext uri="{0D108BD9-81ED-4DB2-BD59-A6C34878D82A}">
                    <a16:rowId xmlns:a16="http://schemas.microsoft.com/office/drawing/2014/main" val="10000"/>
                  </a:ext>
                </a:extLst>
              </a:tr>
              <a:tr h="645178">
                <a:tc vMerge="1">
                  <a:txBody>
                    <a:bodyPr/>
                    <a:lstStyle/>
                    <a:p>
                      <a:endParaRPr lang="zh-CN"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dirty="0" smtClean="0">
                          <a:ln>
                            <a:noFill/>
                          </a:ln>
                          <a:effectLst/>
                        </a:rPr>
                        <a:t>I</a:t>
                      </a:r>
                      <a:r>
                        <a:rPr kumimoji="0" lang="en-US" altLang="zh-CN" sz="2400" u="none" strike="noStrike" cap="none" normalizeH="0" baseline="-30000" dirty="0" smtClean="0">
                          <a:ln>
                            <a:noFill/>
                          </a:ln>
                          <a:effectLst/>
                        </a:rPr>
                        <a:t>d</a:t>
                      </a:r>
                      <a:r>
                        <a:rPr kumimoji="0" lang="en-US" altLang="zh-CN" sz="2400" u="none" strike="noStrike" cap="none" normalizeH="0" baseline="0" dirty="0" smtClean="0">
                          <a:ln>
                            <a:noFill/>
                          </a:ln>
                          <a:effectLst/>
                        </a:rPr>
                        <a:t>(</a:t>
                      </a:r>
                      <a:r>
                        <a:rPr kumimoji="0" lang="en-US" altLang="zh-CN" sz="2400" u="none" strike="noStrike" cap="none" normalizeH="0" baseline="0" dirty="0" err="1" smtClean="0">
                          <a:ln>
                            <a:noFill/>
                          </a:ln>
                          <a:effectLst/>
                        </a:rPr>
                        <a:t>uA</a:t>
                      </a:r>
                      <a:r>
                        <a:rPr kumimoji="0" lang="en-US" altLang="zh-CN" sz="2400" u="none" strike="noStrike" cap="none" normalizeH="0" baseline="0" dirty="0" smtClean="0">
                          <a:ln>
                            <a:noFill/>
                          </a:ln>
                          <a:effectLst/>
                        </a:rPr>
                        <a:t>)</a:t>
                      </a:r>
                      <a:endPar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2400" u="none" strike="noStrike" cap="none" normalizeH="0" baseline="0" dirty="0" smtClean="0">
                          <a:ln>
                            <a:noFill/>
                          </a:ln>
                          <a:effectLst/>
                        </a:rPr>
                        <a:t>0</a:t>
                      </a:r>
                      <a:endParaRPr kumimoji="0" lang="en-US" altLang="zh-CN" sz="2400" b="1"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T="45766" marB="45766" horzOverflow="overflow"/>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400" b="0" i="0" u="none" strike="noStrike" cap="none" normalizeH="0" baseline="0" dirty="0" smtClean="0">
                        <a:ln>
                          <a:noFill/>
                        </a:ln>
                        <a:solidFill>
                          <a:srgbClr val="253327"/>
                        </a:solidFill>
                        <a:effectLst/>
                        <a:latin typeface="Arial" charset="0"/>
                        <a:ea typeface="宋体" pitchFamily="2" charset="-122"/>
                      </a:endParaRPr>
                    </a:p>
                  </a:txBody>
                  <a:tcPr marT="45766" marB="45766" horzOverflow="overflow"/>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400" b="0" i="0" u="none" strike="noStrike" cap="none" normalizeH="0" baseline="0" dirty="0" smtClean="0">
                        <a:ln>
                          <a:noFill/>
                        </a:ln>
                        <a:solidFill>
                          <a:srgbClr val="253327"/>
                        </a:solidFill>
                        <a:effectLst/>
                        <a:latin typeface="Arial" charset="0"/>
                        <a:ea typeface="宋体" pitchFamily="2" charset="-122"/>
                      </a:endParaRPr>
                    </a:p>
                  </a:txBody>
                  <a:tcPr marT="45766" marB="45766" horzOverflow="overflow"/>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400" b="0" i="0" u="none" strike="noStrike" cap="none" normalizeH="0" baseline="0" dirty="0" smtClean="0">
                        <a:ln>
                          <a:noFill/>
                        </a:ln>
                        <a:solidFill>
                          <a:srgbClr val="253327"/>
                        </a:solidFill>
                        <a:effectLst/>
                        <a:latin typeface="Arial" charset="0"/>
                        <a:ea typeface="宋体" pitchFamily="2" charset="-122"/>
                      </a:endParaRPr>
                    </a:p>
                  </a:txBody>
                  <a:tcPr marT="45766" marB="45766" horzOverflow="overflow"/>
                </a:tc>
                <a:extLst>
                  <a:ext uri="{0D108BD9-81ED-4DB2-BD59-A6C34878D82A}">
                    <a16:rowId xmlns:a16="http://schemas.microsoft.com/office/drawing/2014/main" val="10001"/>
                  </a:ext>
                </a:extLst>
              </a:tr>
            </a:tbl>
          </a:graphicData>
        </a:graphic>
      </p:graphicFrame>
      <p:sp>
        <p:nvSpPr>
          <p:cNvPr id="16413" name="AutoShape 32"/>
          <p:cNvSpPr>
            <a:spLocks noChangeArrowheads="1"/>
          </p:cNvSpPr>
          <p:nvPr/>
        </p:nvSpPr>
        <p:spPr bwMode="gray">
          <a:xfrm>
            <a:off x="1246" y="44624"/>
            <a:ext cx="6586977" cy="936625"/>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defRPr/>
            </a:pPr>
            <a:r>
              <a:rPr lang="en-US" altLang="zh-CN" sz="3200" b="1" dirty="0">
                <a:solidFill>
                  <a:srgbClr val="FFFF00"/>
                </a:solidFill>
                <a:latin typeface="微软雅黑" panose="020B0503020204020204" pitchFamily="34" charset="-122"/>
                <a:ea typeface="微软雅黑" panose="020B0503020204020204" pitchFamily="34" charset="-122"/>
                <a:cs typeface="+mj-cs"/>
              </a:rPr>
              <a:t>2. </a:t>
            </a:r>
            <a:r>
              <a:rPr lang="zh-CN" altLang="en-US" sz="3200" b="1" dirty="0">
                <a:solidFill>
                  <a:srgbClr val="FFFF00"/>
                </a:solidFill>
                <a:latin typeface="微软雅黑" panose="020B0503020204020204" pitchFamily="34" charset="-122"/>
                <a:ea typeface="微软雅黑" panose="020B0503020204020204" pitchFamily="34" charset="-122"/>
                <a:cs typeface="+mj-cs"/>
              </a:rPr>
              <a:t>测发光二极管伏安特性 </a:t>
            </a:r>
            <a:r>
              <a:rPr lang="en-US" altLang="zh-CN" sz="3200" b="1" dirty="0">
                <a:solidFill>
                  <a:srgbClr val="FFFF00"/>
                </a:solidFill>
                <a:latin typeface="微软雅黑" panose="020B0503020204020204" pitchFamily="34" charset="-122"/>
                <a:ea typeface="微软雅黑" panose="020B0503020204020204" pitchFamily="34" charset="-122"/>
                <a:cs typeface="+mj-cs"/>
              </a:rPr>
              <a:t>-</a:t>
            </a:r>
            <a:r>
              <a:rPr lang="zh-CN" altLang="en-US" sz="3200" b="1" dirty="0">
                <a:solidFill>
                  <a:srgbClr val="FFFF00"/>
                </a:solidFill>
                <a:latin typeface="微软雅黑" panose="020B0503020204020204" pitchFamily="34" charset="-122"/>
                <a:ea typeface="微软雅黑" panose="020B0503020204020204" pitchFamily="34" charset="-122"/>
              </a:rPr>
              <a:t>反向</a:t>
            </a:r>
            <a:endParaRPr lang="zh-CN" altLang="en-US" sz="3200" b="1" dirty="0">
              <a:solidFill>
                <a:srgbClr val="FFFF00"/>
              </a:solidFill>
              <a:latin typeface="微软雅黑" panose="020B0503020204020204" pitchFamily="34" charset="-122"/>
              <a:ea typeface="微软雅黑" panose="020B0503020204020204" pitchFamily="34" charset="-122"/>
              <a:cs typeface="+mj-cs"/>
            </a:endParaRPr>
          </a:p>
        </p:txBody>
      </p:sp>
      <p:pic>
        <p:nvPicPr>
          <p:cNvPr id="18462" name="Picture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5540" y="931005"/>
            <a:ext cx="4095000" cy="28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63" name="Text Box 36"/>
          <p:cNvSpPr txBox="1">
            <a:spLocks noChangeArrowheads="1"/>
          </p:cNvSpPr>
          <p:nvPr/>
        </p:nvSpPr>
        <p:spPr bwMode="gray">
          <a:xfrm>
            <a:off x="4725988" y="3792538"/>
            <a:ext cx="3744912"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400" b="1" dirty="0">
                <a:latin typeface="宋体" panose="02010600030101010101" pitchFamily="2" charset="-122"/>
              </a:rPr>
              <a:t>图</a:t>
            </a:r>
            <a:r>
              <a:rPr lang="en-US" altLang="zh-CN" sz="2400" b="1" dirty="0">
                <a:latin typeface="宋体" panose="02010600030101010101" pitchFamily="2" charset="-122"/>
              </a:rPr>
              <a:t>3.4(b)</a:t>
            </a:r>
            <a:r>
              <a:rPr lang="zh-CN" altLang="en-US" sz="2400" b="1" dirty="0">
                <a:latin typeface="宋体" panose="02010600030101010101" pitchFamily="2" charset="-122"/>
              </a:rPr>
              <a:t>反向测量电路</a:t>
            </a:r>
          </a:p>
        </p:txBody>
      </p:sp>
      <p:sp>
        <p:nvSpPr>
          <p:cNvPr id="18464"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EB5F4062-A7E2-4567-A32F-49374BCDB26C}"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14</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83392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white">
          <a:xfrm>
            <a:off x="250826" y="233364"/>
            <a:ext cx="640873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zh-CN" altLang="en-US" sz="3200" b="1" dirty="0">
                <a:solidFill>
                  <a:srgbClr val="FFFF00"/>
                </a:solidFill>
                <a:latin typeface="微软雅黑" panose="020B0503020204020204" pitchFamily="34" charset="-122"/>
                <a:ea typeface="微软雅黑" panose="020B0503020204020204" pitchFamily="34" charset="-122"/>
                <a:cs typeface="+mj-cs"/>
              </a:rPr>
              <a:t>*实验</a:t>
            </a:r>
            <a:r>
              <a:rPr lang="zh-CN" altLang="en-US" sz="3200" b="1" dirty="0">
                <a:solidFill>
                  <a:srgbClr val="FFFF00"/>
                </a:solidFill>
                <a:latin typeface="微软雅黑" panose="020B0503020204020204" pitchFamily="34" charset="-122"/>
                <a:ea typeface="微软雅黑" panose="020B0503020204020204" pitchFamily="34" charset="-122"/>
                <a:cs typeface="+mj-cs"/>
              </a:rPr>
              <a:t>箱上的接线示意图（反向）：</a:t>
            </a:r>
          </a:p>
        </p:txBody>
      </p:sp>
      <p:sp>
        <p:nvSpPr>
          <p:cNvPr id="19459" name="Rectangle 3"/>
          <p:cNvSpPr>
            <a:spLocks noChangeArrowheads="1"/>
          </p:cNvSpPr>
          <p:nvPr/>
        </p:nvSpPr>
        <p:spPr bwMode="auto">
          <a:xfrm>
            <a:off x="130175" y="5999163"/>
            <a:ext cx="5954713" cy="5842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a:solidFill>
                  <a:srgbClr val="FF0066"/>
                </a:solidFill>
                <a:latin typeface="楷体" panose="02010609060101010101" pitchFamily="49" charset="-122"/>
                <a:ea typeface="楷体" panose="02010609060101010101" pitchFamily="49" charset="-122"/>
              </a:rPr>
              <a:t>注：稳压电源限流值调整为</a:t>
            </a:r>
            <a:r>
              <a:rPr lang="en-US" altLang="zh-CN" sz="3200" b="1">
                <a:solidFill>
                  <a:srgbClr val="FF0066"/>
                </a:solidFill>
                <a:latin typeface="楷体" panose="02010609060101010101" pitchFamily="49" charset="-122"/>
                <a:ea typeface="楷体" panose="02010609060101010101" pitchFamily="49" charset="-122"/>
              </a:rPr>
              <a:t>50mA</a:t>
            </a:r>
            <a:endParaRPr lang="zh-CN" altLang="en-US" sz="3200" b="1">
              <a:solidFill>
                <a:srgbClr val="FF0066"/>
              </a:solidFill>
              <a:latin typeface="楷体" panose="02010609060101010101" pitchFamily="49" charset="-122"/>
              <a:ea typeface="楷体" panose="02010609060101010101" pitchFamily="49" charset="-122"/>
            </a:endParaRPr>
          </a:p>
        </p:txBody>
      </p:sp>
      <p:grpSp>
        <p:nvGrpSpPr>
          <p:cNvPr id="19460" name="Group 4"/>
          <p:cNvGrpSpPr>
            <a:grpSpLocks/>
          </p:cNvGrpSpPr>
          <p:nvPr/>
        </p:nvGrpSpPr>
        <p:grpSpPr bwMode="auto">
          <a:xfrm>
            <a:off x="898525" y="1108075"/>
            <a:ext cx="7345363" cy="4552949"/>
            <a:chOff x="657" y="863"/>
            <a:chExt cx="4627" cy="2868"/>
          </a:xfrm>
        </p:grpSpPr>
        <p:pic>
          <p:nvPicPr>
            <p:cNvPr id="19462" name="Picture 5" descr="DGDZ-3型实验箱分立元件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0" y="2160"/>
              <a:ext cx="2631" cy="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6"/>
            <p:cNvSpPr txBox="1">
              <a:spLocks noChangeArrowheads="1"/>
            </p:cNvSpPr>
            <p:nvPr/>
          </p:nvSpPr>
          <p:spPr bwMode="auto">
            <a:xfrm>
              <a:off x="657" y="2478"/>
              <a:ext cx="817" cy="1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a:t>直流稳压电源</a:t>
              </a:r>
            </a:p>
            <a:p>
              <a:pPr eaLnBrk="1" hangingPunct="1">
                <a:spcBef>
                  <a:spcPct val="50000"/>
                </a:spcBef>
              </a:pPr>
              <a:r>
                <a:rPr lang="en-US" altLang="zh-CN" sz="2800"/>
                <a:t>  </a:t>
              </a:r>
              <a:r>
                <a:rPr lang="en-US" altLang="zh-CN" sz="3600"/>
                <a:t>-</a:t>
              </a:r>
              <a:r>
                <a:rPr lang="en-US" altLang="zh-CN" sz="2800"/>
                <a:t>    +</a:t>
              </a:r>
            </a:p>
          </p:txBody>
        </p:sp>
        <p:sp>
          <p:nvSpPr>
            <p:cNvPr id="19464" name="Oval 7"/>
            <p:cNvSpPr>
              <a:spLocks noChangeArrowheads="1"/>
            </p:cNvSpPr>
            <p:nvPr/>
          </p:nvSpPr>
          <p:spPr bwMode="auto">
            <a:xfrm>
              <a:off x="793" y="3158"/>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9465" name="Oval 8"/>
            <p:cNvSpPr>
              <a:spLocks noChangeArrowheads="1"/>
            </p:cNvSpPr>
            <p:nvPr/>
          </p:nvSpPr>
          <p:spPr bwMode="auto">
            <a:xfrm>
              <a:off x="1202" y="3158"/>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9466" name="Text Box 9"/>
            <p:cNvSpPr txBox="1">
              <a:spLocks noChangeArrowheads="1"/>
            </p:cNvSpPr>
            <p:nvPr/>
          </p:nvSpPr>
          <p:spPr bwMode="auto">
            <a:xfrm>
              <a:off x="3252" y="863"/>
              <a:ext cx="1043" cy="1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dirty="0"/>
                <a:t>万用表直流电压档</a:t>
              </a:r>
            </a:p>
            <a:p>
              <a:pPr eaLnBrk="1" hangingPunct="1">
                <a:spcBef>
                  <a:spcPct val="50000"/>
                </a:spcBef>
              </a:pPr>
              <a:r>
                <a:rPr lang="en-US" altLang="zh-CN" sz="2800" dirty="0"/>
                <a:t>    </a:t>
              </a:r>
              <a:r>
                <a:rPr lang="en-US" altLang="zh-CN" sz="3600" dirty="0"/>
                <a:t>-</a:t>
              </a:r>
              <a:r>
                <a:rPr lang="en-US" altLang="zh-CN" sz="2800" dirty="0"/>
                <a:t>    +</a:t>
              </a:r>
            </a:p>
          </p:txBody>
        </p:sp>
        <p:sp>
          <p:nvSpPr>
            <p:cNvPr id="19467" name="Oval 10"/>
            <p:cNvSpPr>
              <a:spLocks noChangeArrowheads="1"/>
            </p:cNvSpPr>
            <p:nvPr/>
          </p:nvSpPr>
          <p:spPr bwMode="auto">
            <a:xfrm>
              <a:off x="3515" y="1570"/>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9468" name="Oval 11"/>
            <p:cNvSpPr>
              <a:spLocks noChangeArrowheads="1"/>
            </p:cNvSpPr>
            <p:nvPr/>
          </p:nvSpPr>
          <p:spPr bwMode="auto">
            <a:xfrm>
              <a:off x="3878" y="1570"/>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9469" name="Text Box 12"/>
            <p:cNvSpPr txBox="1">
              <a:spLocks noChangeArrowheads="1"/>
            </p:cNvSpPr>
            <p:nvPr/>
          </p:nvSpPr>
          <p:spPr bwMode="auto">
            <a:xfrm>
              <a:off x="975" y="890"/>
              <a:ext cx="1043" cy="1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800" dirty="0"/>
                <a:t>万用表直流电流档</a:t>
              </a:r>
            </a:p>
            <a:p>
              <a:pPr eaLnBrk="1" hangingPunct="1">
                <a:spcBef>
                  <a:spcPct val="50000"/>
                </a:spcBef>
              </a:pPr>
              <a:r>
                <a:rPr lang="en-US" altLang="zh-CN" sz="2800" dirty="0"/>
                <a:t>   </a:t>
              </a:r>
              <a:r>
                <a:rPr lang="en-US" altLang="zh-CN" sz="3600" dirty="0"/>
                <a:t>-</a:t>
              </a:r>
              <a:r>
                <a:rPr lang="en-US" altLang="zh-CN" sz="2800" dirty="0"/>
                <a:t>    +</a:t>
              </a:r>
            </a:p>
          </p:txBody>
        </p:sp>
        <p:sp>
          <p:nvSpPr>
            <p:cNvPr id="19470" name="Oval 13"/>
            <p:cNvSpPr>
              <a:spLocks noChangeArrowheads="1"/>
            </p:cNvSpPr>
            <p:nvPr/>
          </p:nvSpPr>
          <p:spPr bwMode="auto">
            <a:xfrm>
              <a:off x="1202" y="1525"/>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9471" name="Oval 14"/>
            <p:cNvSpPr>
              <a:spLocks noChangeArrowheads="1"/>
            </p:cNvSpPr>
            <p:nvPr/>
          </p:nvSpPr>
          <p:spPr bwMode="auto">
            <a:xfrm>
              <a:off x="1565" y="1525"/>
              <a:ext cx="136"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19472" name="Line 15"/>
            <p:cNvSpPr>
              <a:spLocks noChangeShapeType="1"/>
            </p:cNvSpPr>
            <p:nvPr/>
          </p:nvSpPr>
          <p:spPr bwMode="auto">
            <a:xfrm>
              <a:off x="5103" y="3158"/>
              <a:ext cx="18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3" name="Line 16"/>
            <p:cNvSpPr>
              <a:spLocks noChangeShapeType="1"/>
            </p:cNvSpPr>
            <p:nvPr/>
          </p:nvSpPr>
          <p:spPr bwMode="auto">
            <a:xfrm>
              <a:off x="5193" y="3158"/>
              <a:ext cx="90" cy="1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4" name="Line 17"/>
            <p:cNvSpPr>
              <a:spLocks noChangeShapeType="1"/>
            </p:cNvSpPr>
            <p:nvPr/>
          </p:nvSpPr>
          <p:spPr bwMode="auto">
            <a:xfrm flipH="1">
              <a:off x="5103" y="3158"/>
              <a:ext cx="91" cy="1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5" name="Line 18"/>
            <p:cNvSpPr>
              <a:spLocks noChangeShapeType="1"/>
            </p:cNvSpPr>
            <p:nvPr/>
          </p:nvSpPr>
          <p:spPr bwMode="auto">
            <a:xfrm>
              <a:off x="5103" y="3294"/>
              <a:ext cx="18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6" name="Line 19"/>
            <p:cNvSpPr>
              <a:spLocks noChangeShapeType="1"/>
            </p:cNvSpPr>
            <p:nvPr/>
          </p:nvSpPr>
          <p:spPr bwMode="auto">
            <a:xfrm>
              <a:off x="5193" y="3067"/>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7" name="Line 20"/>
            <p:cNvSpPr>
              <a:spLocks noChangeShapeType="1"/>
            </p:cNvSpPr>
            <p:nvPr/>
          </p:nvSpPr>
          <p:spPr bwMode="auto">
            <a:xfrm>
              <a:off x="5193" y="3294"/>
              <a:ext cx="0" cy="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8" name="Line 21"/>
            <p:cNvSpPr>
              <a:spLocks noChangeShapeType="1"/>
            </p:cNvSpPr>
            <p:nvPr/>
          </p:nvSpPr>
          <p:spPr bwMode="auto">
            <a:xfrm flipH="1" flipV="1">
              <a:off x="4332" y="3339"/>
              <a:ext cx="861" cy="4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79" name="Line 22"/>
            <p:cNvSpPr>
              <a:spLocks noChangeShapeType="1"/>
            </p:cNvSpPr>
            <p:nvPr/>
          </p:nvSpPr>
          <p:spPr bwMode="auto">
            <a:xfrm flipH="1">
              <a:off x="4332" y="3067"/>
              <a:ext cx="861"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0" name="Freeform 23"/>
            <p:cNvSpPr>
              <a:spLocks/>
            </p:cNvSpPr>
            <p:nvPr/>
          </p:nvSpPr>
          <p:spPr bwMode="auto">
            <a:xfrm>
              <a:off x="884" y="3203"/>
              <a:ext cx="1542" cy="462"/>
            </a:xfrm>
            <a:custGeom>
              <a:avLst/>
              <a:gdLst>
                <a:gd name="T0" fmla="*/ 0 w 1542"/>
                <a:gd name="T1" fmla="*/ 0 h 462"/>
                <a:gd name="T2" fmla="*/ 408 w 1542"/>
                <a:gd name="T3" fmla="*/ 454 h 462"/>
                <a:gd name="T4" fmla="*/ 1542 w 1542"/>
                <a:gd name="T5" fmla="*/ 46 h 462"/>
                <a:gd name="T6" fmla="*/ 0 60000 65536"/>
                <a:gd name="T7" fmla="*/ 0 60000 65536"/>
                <a:gd name="T8" fmla="*/ 0 60000 65536"/>
              </a:gdLst>
              <a:ahLst/>
              <a:cxnLst>
                <a:cxn ang="T6">
                  <a:pos x="T0" y="T1"/>
                </a:cxn>
                <a:cxn ang="T7">
                  <a:pos x="T2" y="T3"/>
                </a:cxn>
                <a:cxn ang="T8">
                  <a:pos x="T4" y="T5"/>
                </a:cxn>
              </a:cxnLst>
              <a:rect l="0" t="0" r="r" b="b"/>
              <a:pathLst>
                <a:path w="1542" h="462">
                  <a:moveTo>
                    <a:pt x="0" y="0"/>
                  </a:moveTo>
                  <a:cubicBezTo>
                    <a:pt x="75" y="223"/>
                    <a:pt x="151" y="446"/>
                    <a:pt x="408" y="454"/>
                  </a:cubicBezTo>
                  <a:cubicBezTo>
                    <a:pt x="665" y="462"/>
                    <a:pt x="1353" y="114"/>
                    <a:pt x="1542" y="46"/>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1" name="Freeform 24"/>
            <p:cNvSpPr>
              <a:spLocks/>
            </p:cNvSpPr>
            <p:nvPr/>
          </p:nvSpPr>
          <p:spPr bwMode="auto">
            <a:xfrm>
              <a:off x="2472" y="3067"/>
              <a:ext cx="136" cy="272"/>
            </a:xfrm>
            <a:custGeom>
              <a:avLst/>
              <a:gdLst>
                <a:gd name="T0" fmla="*/ 0 w 136"/>
                <a:gd name="T1" fmla="*/ 0 h 272"/>
                <a:gd name="T2" fmla="*/ 90 w 136"/>
                <a:gd name="T3" fmla="*/ 182 h 272"/>
                <a:gd name="T4" fmla="*/ 136 w 136"/>
                <a:gd name="T5" fmla="*/ 272 h 272"/>
                <a:gd name="T6" fmla="*/ 0 60000 65536"/>
                <a:gd name="T7" fmla="*/ 0 60000 65536"/>
                <a:gd name="T8" fmla="*/ 0 60000 65536"/>
              </a:gdLst>
              <a:ahLst/>
              <a:cxnLst>
                <a:cxn ang="T6">
                  <a:pos x="T0" y="T1"/>
                </a:cxn>
                <a:cxn ang="T7">
                  <a:pos x="T2" y="T3"/>
                </a:cxn>
                <a:cxn ang="T8">
                  <a:pos x="T4" y="T5"/>
                </a:cxn>
              </a:cxnLst>
              <a:rect l="0" t="0" r="r" b="b"/>
              <a:pathLst>
                <a:path w="136" h="272">
                  <a:moveTo>
                    <a:pt x="0" y="0"/>
                  </a:moveTo>
                  <a:cubicBezTo>
                    <a:pt x="33" y="68"/>
                    <a:pt x="67" y="137"/>
                    <a:pt x="90" y="182"/>
                  </a:cubicBezTo>
                  <a:cubicBezTo>
                    <a:pt x="113" y="227"/>
                    <a:pt x="124" y="249"/>
                    <a:pt x="136" y="272"/>
                  </a:cubicBezTo>
                </a:path>
              </a:pathLst>
            </a:custGeom>
            <a:noFill/>
            <a:ln w="28575" cmpd="sng">
              <a:solidFill>
                <a:srgbClr val="99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2" name="Freeform 25"/>
            <p:cNvSpPr>
              <a:spLocks/>
            </p:cNvSpPr>
            <p:nvPr/>
          </p:nvSpPr>
          <p:spPr bwMode="auto">
            <a:xfrm>
              <a:off x="3319" y="1661"/>
              <a:ext cx="604" cy="1678"/>
            </a:xfrm>
            <a:custGeom>
              <a:avLst/>
              <a:gdLst>
                <a:gd name="T0" fmla="*/ 241 w 604"/>
                <a:gd name="T1" fmla="*/ 0 h 1678"/>
                <a:gd name="T2" fmla="*/ 60 w 604"/>
                <a:gd name="T3" fmla="*/ 998 h 1678"/>
                <a:gd name="T4" fmla="*/ 604 w 604"/>
                <a:gd name="T5" fmla="*/ 1678 h 1678"/>
                <a:gd name="T6" fmla="*/ 0 60000 65536"/>
                <a:gd name="T7" fmla="*/ 0 60000 65536"/>
                <a:gd name="T8" fmla="*/ 0 60000 65536"/>
              </a:gdLst>
              <a:ahLst/>
              <a:cxnLst>
                <a:cxn ang="T6">
                  <a:pos x="T0" y="T1"/>
                </a:cxn>
                <a:cxn ang="T7">
                  <a:pos x="T2" y="T3"/>
                </a:cxn>
                <a:cxn ang="T8">
                  <a:pos x="T4" y="T5"/>
                </a:cxn>
              </a:cxnLst>
              <a:rect l="0" t="0" r="r" b="b"/>
              <a:pathLst>
                <a:path w="604" h="1678">
                  <a:moveTo>
                    <a:pt x="241" y="0"/>
                  </a:moveTo>
                  <a:cubicBezTo>
                    <a:pt x="120" y="359"/>
                    <a:pt x="0" y="718"/>
                    <a:pt x="60" y="998"/>
                  </a:cubicBezTo>
                  <a:cubicBezTo>
                    <a:pt x="120" y="1278"/>
                    <a:pt x="362" y="1478"/>
                    <a:pt x="604" y="1678"/>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3" name="Freeform 26"/>
            <p:cNvSpPr>
              <a:spLocks/>
            </p:cNvSpPr>
            <p:nvPr/>
          </p:nvSpPr>
          <p:spPr bwMode="auto">
            <a:xfrm>
              <a:off x="1247" y="2750"/>
              <a:ext cx="1179" cy="453"/>
            </a:xfrm>
            <a:custGeom>
              <a:avLst/>
              <a:gdLst>
                <a:gd name="T0" fmla="*/ 0 w 1179"/>
                <a:gd name="T1" fmla="*/ 453 h 453"/>
                <a:gd name="T2" fmla="*/ 680 w 1179"/>
                <a:gd name="T3" fmla="*/ 272 h 453"/>
                <a:gd name="T4" fmla="*/ 1179 w 1179"/>
                <a:gd name="T5" fmla="*/ 0 h 453"/>
                <a:gd name="T6" fmla="*/ 0 60000 65536"/>
                <a:gd name="T7" fmla="*/ 0 60000 65536"/>
                <a:gd name="T8" fmla="*/ 0 60000 65536"/>
              </a:gdLst>
              <a:ahLst/>
              <a:cxnLst>
                <a:cxn ang="T6">
                  <a:pos x="T0" y="T1"/>
                </a:cxn>
                <a:cxn ang="T7">
                  <a:pos x="T2" y="T3"/>
                </a:cxn>
                <a:cxn ang="T8">
                  <a:pos x="T4" y="T5"/>
                </a:cxn>
              </a:cxnLst>
              <a:rect l="0" t="0" r="r" b="b"/>
              <a:pathLst>
                <a:path w="1179" h="453">
                  <a:moveTo>
                    <a:pt x="0" y="453"/>
                  </a:moveTo>
                  <a:cubicBezTo>
                    <a:pt x="242" y="400"/>
                    <a:pt x="484" y="347"/>
                    <a:pt x="680" y="272"/>
                  </a:cubicBezTo>
                  <a:cubicBezTo>
                    <a:pt x="876" y="197"/>
                    <a:pt x="1027" y="98"/>
                    <a:pt x="1179" y="0"/>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4" name="Freeform 27"/>
            <p:cNvSpPr>
              <a:spLocks/>
            </p:cNvSpPr>
            <p:nvPr/>
          </p:nvSpPr>
          <p:spPr bwMode="auto">
            <a:xfrm>
              <a:off x="2472" y="2886"/>
              <a:ext cx="1361" cy="589"/>
            </a:xfrm>
            <a:custGeom>
              <a:avLst/>
              <a:gdLst>
                <a:gd name="T0" fmla="*/ 0 w 1361"/>
                <a:gd name="T1" fmla="*/ 0 h 589"/>
                <a:gd name="T2" fmla="*/ 1361 w 1361"/>
                <a:gd name="T3" fmla="*/ 589 h 589"/>
                <a:gd name="T4" fmla="*/ 0 60000 65536"/>
                <a:gd name="T5" fmla="*/ 0 60000 65536"/>
              </a:gdLst>
              <a:ahLst/>
              <a:cxnLst>
                <a:cxn ang="T4">
                  <a:pos x="T0" y="T1"/>
                </a:cxn>
                <a:cxn ang="T5">
                  <a:pos x="T2" y="T3"/>
                </a:cxn>
              </a:cxnLst>
              <a:rect l="0" t="0" r="r" b="b"/>
              <a:pathLst>
                <a:path w="1361" h="589">
                  <a:moveTo>
                    <a:pt x="0" y="0"/>
                  </a:moveTo>
                  <a:cubicBezTo>
                    <a:pt x="0" y="0"/>
                    <a:pt x="680" y="294"/>
                    <a:pt x="1361" y="589"/>
                  </a:cubicBezTo>
                </a:path>
              </a:pathLst>
            </a:custGeom>
            <a:noFill/>
            <a:ln w="28575" cmpd="sng">
              <a:solidFill>
                <a:srgbClr val="99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5" name="Freeform 28"/>
            <p:cNvSpPr>
              <a:spLocks/>
            </p:cNvSpPr>
            <p:nvPr/>
          </p:nvSpPr>
          <p:spPr bwMode="auto">
            <a:xfrm>
              <a:off x="3969" y="1616"/>
              <a:ext cx="310" cy="1088"/>
            </a:xfrm>
            <a:custGeom>
              <a:avLst/>
              <a:gdLst>
                <a:gd name="T0" fmla="*/ 0 w 310"/>
                <a:gd name="T1" fmla="*/ 0 h 1088"/>
                <a:gd name="T2" fmla="*/ 272 w 310"/>
                <a:gd name="T3" fmla="*/ 635 h 1088"/>
                <a:gd name="T4" fmla="*/ 226 w 310"/>
                <a:gd name="T5" fmla="*/ 1088 h 1088"/>
                <a:gd name="T6" fmla="*/ 0 60000 65536"/>
                <a:gd name="T7" fmla="*/ 0 60000 65536"/>
                <a:gd name="T8" fmla="*/ 0 60000 65536"/>
              </a:gdLst>
              <a:ahLst/>
              <a:cxnLst>
                <a:cxn ang="T6">
                  <a:pos x="T0" y="T1"/>
                </a:cxn>
                <a:cxn ang="T7">
                  <a:pos x="T2" y="T3"/>
                </a:cxn>
                <a:cxn ang="T8">
                  <a:pos x="T4" y="T5"/>
                </a:cxn>
              </a:cxnLst>
              <a:rect l="0" t="0" r="r" b="b"/>
              <a:pathLst>
                <a:path w="310" h="1088">
                  <a:moveTo>
                    <a:pt x="0" y="0"/>
                  </a:moveTo>
                  <a:cubicBezTo>
                    <a:pt x="117" y="227"/>
                    <a:pt x="234" y="454"/>
                    <a:pt x="272" y="635"/>
                  </a:cubicBezTo>
                  <a:cubicBezTo>
                    <a:pt x="310" y="816"/>
                    <a:pt x="268" y="952"/>
                    <a:pt x="226" y="1088"/>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6" name="Freeform 29"/>
            <p:cNvSpPr>
              <a:spLocks/>
            </p:cNvSpPr>
            <p:nvPr/>
          </p:nvSpPr>
          <p:spPr bwMode="auto">
            <a:xfrm>
              <a:off x="1610" y="1616"/>
              <a:ext cx="1996" cy="1088"/>
            </a:xfrm>
            <a:custGeom>
              <a:avLst/>
              <a:gdLst>
                <a:gd name="T0" fmla="*/ 0 w 1996"/>
                <a:gd name="T1" fmla="*/ 0 h 1088"/>
                <a:gd name="T2" fmla="*/ 1996 w 1996"/>
                <a:gd name="T3" fmla="*/ 1088 h 1088"/>
                <a:gd name="T4" fmla="*/ 0 60000 65536"/>
                <a:gd name="T5" fmla="*/ 0 60000 65536"/>
              </a:gdLst>
              <a:ahLst/>
              <a:cxnLst>
                <a:cxn ang="T4">
                  <a:pos x="T0" y="T1"/>
                </a:cxn>
                <a:cxn ang="T5">
                  <a:pos x="T2" y="T3"/>
                </a:cxn>
              </a:cxnLst>
              <a:rect l="0" t="0" r="r" b="b"/>
              <a:pathLst>
                <a:path w="1996" h="1088">
                  <a:moveTo>
                    <a:pt x="0" y="0"/>
                  </a:moveTo>
                  <a:cubicBezTo>
                    <a:pt x="0" y="0"/>
                    <a:pt x="998" y="544"/>
                    <a:pt x="1996" y="1088"/>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7" name="Freeform 30"/>
            <p:cNvSpPr>
              <a:spLocks/>
            </p:cNvSpPr>
            <p:nvPr/>
          </p:nvSpPr>
          <p:spPr bwMode="auto">
            <a:xfrm>
              <a:off x="3923" y="2704"/>
              <a:ext cx="182" cy="771"/>
            </a:xfrm>
            <a:custGeom>
              <a:avLst/>
              <a:gdLst>
                <a:gd name="T0" fmla="*/ 182 w 182"/>
                <a:gd name="T1" fmla="*/ 771 h 771"/>
                <a:gd name="T2" fmla="*/ 136 w 182"/>
                <a:gd name="T3" fmla="*/ 272 h 771"/>
                <a:gd name="T4" fmla="*/ 0 w 182"/>
                <a:gd name="T5" fmla="*/ 0 h 771"/>
                <a:gd name="T6" fmla="*/ 0 60000 65536"/>
                <a:gd name="T7" fmla="*/ 0 60000 65536"/>
                <a:gd name="T8" fmla="*/ 0 60000 65536"/>
              </a:gdLst>
              <a:ahLst/>
              <a:cxnLst>
                <a:cxn ang="T6">
                  <a:pos x="T0" y="T1"/>
                </a:cxn>
                <a:cxn ang="T7">
                  <a:pos x="T2" y="T3"/>
                </a:cxn>
                <a:cxn ang="T8">
                  <a:pos x="T4" y="T5"/>
                </a:cxn>
              </a:cxnLst>
              <a:rect l="0" t="0" r="r" b="b"/>
              <a:pathLst>
                <a:path w="182" h="771">
                  <a:moveTo>
                    <a:pt x="182" y="771"/>
                  </a:moveTo>
                  <a:cubicBezTo>
                    <a:pt x="174" y="585"/>
                    <a:pt x="166" y="400"/>
                    <a:pt x="136" y="272"/>
                  </a:cubicBezTo>
                  <a:cubicBezTo>
                    <a:pt x="106" y="144"/>
                    <a:pt x="53" y="72"/>
                    <a:pt x="0" y="0"/>
                  </a:cubicBezTo>
                </a:path>
              </a:pathLst>
            </a:custGeom>
            <a:noFill/>
            <a:ln w="28575" cmpd="sng">
              <a:solidFill>
                <a:srgbClr val="99FF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488" name="Freeform 31"/>
            <p:cNvSpPr>
              <a:spLocks/>
            </p:cNvSpPr>
            <p:nvPr/>
          </p:nvSpPr>
          <p:spPr bwMode="auto">
            <a:xfrm>
              <a:off x="1247" y="1616"/>
              <a:ext cx="2948" cy="1587"/>
            </a:xfrm>
            <a:custGeom>
              <a:avLst/>
              <a:gdLst>
                <a:gd name="T0" fmla="*/ 0 w 2948"/>
                <a:gd name="T1" fmla="*/ 0 h 1587"/>
                <a:gd name="T2" fmla="*/ 635 w 2948"/>
                <a:gd name="T3" fmla="*/ 680 h 1587"/>
                <a:gd name="T4" fmla="*/ 2948 w 2948"/>
                <a:gd name="T5" fmla="*/ 1587 h 1587"/>
                <a:gd name="T6" fmla="*/ 0 60000 65536"/>
                <a:gd name="T7" fmla="*/ 0 60000 65536"/>
                <a:gd name="T8" fmla="*/ 0 60000 65536"/>
              </a:gdLst>
              <a:ahLst/>
              <a:cxnLst>
                <a:cxn ang="T6">
                  <a:pos x="T0" y="T1"/>
                </a:cxn>
                <a:cxn ang="T7">
                  <a:pos x="T2" y="T3"/>
                </a:cxn>
                <a:cxn ang="T8">
                  <a:pos x="T4" y="T5"/>
                </a:cxn>
              </a:cxnLst>
              <a:rect l="0" t="0" r="r" b="b"/>
              <a:pathLst>
                <a:path w="2948" h="1587">
                  <a:moveTo>
                    <a:pt x="0" y="0"/>
                  </a:moveTo>
                  <a:cubicBezTo>
                    <a:pt x="72" y="208"/>
                    <a:pt x="144" y="416"/>
                    <a:pt x="635" y="680"/>
                  </a:cubicBezTo>
                  <a:cubicBezTo>
                    <a:pt x="1126" y="944"/>
                    <a:pt x="2037" y="1265"/>
                    <a:pt x="2948" y="1587"/>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9461" name="灯片编号占位符 3"/>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0A24EE38-9D6B-4EB4-84CF-D9787552F72A}"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15</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605845892"/>
      </p:ext>
    </p:extLst>
  </p:cSld>
  <p:clrMapOvr>
    <a:masterClrMapping/>
  </p:clrMapOvr>
  <p:transition advClick="0" advTm="6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0825" y="188640"/>
            <a:ext cx="5410200" cy="1143000"/>
          </a:xfrm>
        </p:spPr>
        <p:txBody>
          <a:bodyPr/>
          <a:lstStyle/>
          <a:p>
            <a:pPr>
              <a:defRPr/>
            </a:pPr>
            <a:r>
              <a:rPr lang="zh-CN" altLang="en-US" sz="3600" b="1" kern="1200" dirty="0" smtClean="0">
                <a:solidFill>
                  <a:srgbClr val="FFFF00"/>
                </a:solidFill>
                <a:latin typeface="微软雅黑" panose="020B0503020204020204" pitchFamily="34" charset="-122"/>
                <a:ea typeface="微软雅黑" panose="020B0503020204020204" pitchFamily="34" charset="-122"/>
              </a:rPr>
              <a:t>稳压</a:t>
            </a:r>
            <a:r>
              <a:rPr lang="zh-CN" altLang="en-US" sz="3600" b="1" kern="1200" dirty="0">
                <a:solidFill>
                  <a:srgbClr val="FFFF00"/>
                </a:solidFill>
                <a:latin typeface="微软雅黑" panose="020B0503020204020204" pitchFamily="34" charset="-122"/>
                <a:ea typeface="微软雅黑" panose="020B0503020204020204" pitchFamily="34" charset="-122"/>
              </a:rPr>
              <a:t>管正、反向特性</a:t>
            </a:r>
          </a:p>
        </p:txBody>
      </p:sp>
      <p:sp>
        <p:nvSpPr>
          <p:cNvPr id="20483" name="Rectangle 3"/>
          <p:cNvSpPr>
            <a:spLocks noGrp="1" noChangeArrowheads="1"/>
          </p:cNvSpPr>
          <p:nvPr>
            <p:ph type="body" idx="1"/>
          </p:nvPr>
        </p:nvSpPr>
        <p:spPr>
          <a:xfrm>
            <a:off x="250825" y="1196975"/>
            <a:ext cx="8435975" cy="5184775"/>
          </a:xfrm>
        </p:spPr>
        <p:txBody>
          <a:bodyPr/>
          <a:lstStyle/>
          <a:p>
            <a:pPr>
              <a:lnSpc>
                <a:spcPct val="150000"/>
              </a:lnSpc>
              <a:spcBef>
                <a:spcPct val="0"/>
              </a:spcBef>
              <a:buFontTx/>
              <a:buNone/>
            </a:pPr>
            <a:r>
              <a:rPr lang="zh-CN" altLang="en-US" sz="2800" b="1" dirty="0" smtClean="0"/>
              <a:t>   稳压管的特性是接正向电压时其等效电阻很小，且电流在较大范围内变化时，其正向电压变化量很小。接反向电压时等效电阻很大，且电压在较大范围内变化时，反向电流变化量很小，</a:t>
            </a:r>
            <a:r>
              <a:rPr lang="zh-CN" altLang="en-US" sz="2800" b="1" dirty="0" smtClean="0">
                <a:solidFill>
                  <a:srgbClr val="FFFF00"/>
                </a:solidFill>
              </a:rPr>
              <a:t>当达到某一电压时，电流会增加很快，此时电压在一定范围内基本不变。若能控制电流在一定范围内，这就是所谓的稳压</a:t>
            </a:r>
            <a:r>
              <a:rPr lang="zh-CN" altLang="en-US" sz="2800" b="1" dirty="0" smtClean="0"/>
              <a:t>。图</a:t>
            </a:r>
            <a:r>
              <a:rPr lang="en-US" altLang="zh-CN" sz="2800" b="1" dirty="0" smtClean="0"/>
              <a:t>3.5 (a) </a:t>
            </a:r>
            <a:r>
              <a:rPr lang="zh-CN" altLang="en-US" sz="2800" b="1" dirty="0" smtClean="0"/>
              <a:t>是稳压管的正向连接，</a:t>
            </a:r>
            <a:r>
              <a:rPr lang="en-US" altLang="zh-CN" sz="2800" b="1" dirty="0" smtClean="0"/>
              <a:t>(b) </a:t>
            </a:r>
            <a:r>
              <a:rPr lang="zh-CN" altLang="en-US" sz="2800" b="1" dirty="0" smtClean="0"/>
              <a:t>是稳压管的反向连接。</a:t>
            </a:r>
          </a:p>
          <a:p>
            <a:pPr eaLnBrk="1" hangingPunct="1">
              <a:lnSpc>
                <a:spcPct val="150000"/>
              </a:lnSpc>
            </a:pPr>
            <a:endParaRPr lang="zh-CN" altLang="en-US" sz="2800" dirty="0" smtClean="0"/>
          </a:p>
        </p:txBody>
      </p:sp>
      <p:sp>
        <p:nvSpPr>
          <p:cNvPr id="20484"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DB645593-9946-470F-B3DD-CC16D28704D2}"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16</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373618475"/>
      </p:ext>
    </p:extLst>
  </p:cSld>
  <p:clrMapOvr>
    <a:masterClrMapping/>
  </p:clrMapOvr>
  <p:transition advClick="0" advTm="6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sz="half" idx="1"/>
          </p:nvPr>
        </p:nvSpPr>
        <p:spPr>
          <a:xfrm>
            <a:off x="71874" y="1068892"/>
            <a:ext cx="4537075" cy="2701925"/>
          </a:xfrm>
        </p:spPr>
        <p:txBody>
          <a:bodyPr/>
          <a:lstStyle/>
          <a:p>
            <a:pPr eaLnBrk="1" hangingPunct="1"/>
            <a:r>
              <a:rPr lang="zh-CN" altLang="en-US" sz="2800" b="1" dirty="0" smtClean="0">
                <a:latin typeface="楷体" panose="02010609060101010101" pitchFamily="49" charset="-122"/>
                <a:ea typeface="楷体" panose="02010609060101010101" pitchFamily="49" charset="-122"/>
              </a:rPr>
              <a:t>（</a:t>
            </a:r>
            <a:r>
              <a:rPr lang="en-US" altLang="zh-CN" sz="2800" b="1" dirty="0" smtClean="0">
                <a:latin typeface="楷体" panose="02010609060101010101" pitchFamily="49" charset="-122"/>
                <a:ea typeface="楷体" panose="02010609060101010101" pitchFamily="49" charset="-122"/>
              </a:rPr>
              <a:t>2</a:t>
            </a:r>
            <a:r>
              <a:rPr lang="zh-CN" altLang="en-US" sz="2800" b="1" dirty="0" smtClean="0">
                <a:latin typeface="楷体" panose="02010609060101010101" pitchFamily="49" charset="-122"/>
                <a:ea typeface="楷体" panose="02010609060101010101" pitchFamily="49" charset="-122"/>
              </a:rPr>
              <a:t>）按图</a:t>
            </a:r>
            <a:r>
              <a:rPr lang="en-US" altLang="zh-CN" sz="2800" b="1" dirty="0" smtClean="0">
                <a:latin typeface="楷体" panose="02010609060101010101" pitchFamily="49" charset="-122"/>
                <a:ea typeface="楷体" panose="02010609060101010101" pitchFamily="49" charset="-122"/>
              </a:rPr>
              <a:t>3.5(a) </a:t>
            </a:r>
            <a:r>
              <a:rPr lang="zh-CN" altLang="en-US" sz="2800" b="1" dirty="0" smtClean="0">
                <a:latin typeface="楷体" panose="02010609060101010101" pitchFamily="49" charset="-122"/>
                <a:ea typeface="楷体" panose="02010609060101010101" pitchFamily="49" charset="-122"/>
              </a:rPr>
              <a:t>电路接线，根据表</a:t>
            </a:r>
            <a:r>
              <a:rPr lang="en-US" altLang="zh-CN" sz="2800" b="1" dirty="0" smtClean="0">
                <a:latin typeface="楷体" panose="02010609060101010101" pitchFamily="49" charset="-122"/>
                <a:ea typeface="楷体" panose="02010609060101010101" pitchFamily="49" charset="-122"/>
              </a:rPr>
              <a:t>3.4 </a:t>
            </a:r>
            <a:r>
              <a:rPr lang="zh-CN" altLang="en-US" sz="2800" b="1" dirty="0" smtClean="0">
                <a:latin typeface="楷体" panose="02010609060101010101" pitchFamily="49" charset="-122"/>
                <a:ea typeface="楷体" panose="02010609060101010101" pitchFamily="49" charset="-122"/>
              </a:rPr>
              <a:t>给定的电流值，测量稳压管的正向压降，并计算稳压管的直流电阻一并记录于表</a:t>
            </a:r>
            <a:r>
              <a:rPr lang="en-US" altLang="zh-CN" sz="2800" b="1" dirty="0" smtClean="0">
                <a:latin typeface="楷体" panose="02010609060101010101" pitchFamily="49" charset="-122"/>
                <a:ea typeface="楷体" panose="02010609060101010101" pitchFamily="49" charset="-122"/>
              </a:rPr>
              <a:t>3.4</a:t>
            </a:r>
            <a:r>
              <a:rPr lang="zh-CN" altLang="en-US" sz="2800" b="1" dirty="0" smtClean="0">
                <a:latin typeface="楷体" panose="02010609060101010101" pitchFamily="49" charset="-122"/>
                <a:ea typeface="楷体" panose="02010609060101010101" pitchFamily="49" charset="-122"/>
              </a:rPr>
              <a:t>中。</a:t>
            </a:r>
          </a:p>
        </p:txBody>
      </p:sp>
      <p:sp>
        <p:nvSpPr>
          <p:cNvPr id="19460" name="AutoShape 4"/>
          <p:cNvSpPr>
            <a:spLocks noChangeArrowheads="1"/>
          </p:cNvSpPr>
          <p:nvPr/>
        </p:nvSpPr>
        <p:spPr bwMode="gray">
          <a:xfrm>
            <a:off x="160776" y="314326"/>
            <a:ext cx="6119813" cy="468312"/>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r>
              <a:rPr lang="en-US" altLang="zh-CN" sz="3200" b="1" dirty="0">
                <a:solidFill>
                  <a:srgbClr val="FFFF00"/>
                </a:solidFill>
                <a:latin typeface="微软雅黑" panose="020B0503020204020204" pitchFamily="34" charset="-122"/>
                <a:ea typeface="微软雅黑" panose="020B0503020204020204" pitchFamily="34" charset="-122"/>
                <a:cs typeface="+mj-cs"/>
              </a:rPr>
              <a:t>3. </a:t>
            </a:r>
            <a:r>
              <a:rPr lang="zh-CN" altLang="en-US" sz="3200" b="1" dirty="0">
                <a:solidFill>
                  <a:srgbClr val="FFFF00"/>
                </a:solidFill>
                <a:latin typeface="微软雅黑" panose="020B0503020204020204" pitchFamily="34" charset="-122"/>
                <a:ea typeface="微软雅黑" panose="020B0503020204020204" pitchFamily="34" charset="-122"/>
                <a:cs typeface="+mj-cs"/>
              </a:rPr>
              <a:t>测</a:t>
            </a:r>
            <a:r>
              <a:rPr lang="zh-CN" altLang="en-US" sz="3200" b="1" dirty="0">
                <a:solidFill>
                  <a:srgbClr val="FFFF00"/>
                </a:solidFill>
                <a:latin typeface="微软雅黑" panose="020B0503020204020204" pitchFamily="34" charset="-122"/>
                <a:ea typeface="微软雅黑" panose="020B0503020204020204" pitchFamily="34" charset="-122"/>
                <a:cs typeface="+mj-cs"/>
              </a:rPr>
              <a:t>稳压管的</a:t>
            </a:r>
            <a:r>
              <a:rPr lang="zh-CN" altLang="en-US" sz="3200" b="1" dirty="0">
                <a:solidFill>
                  <a:srgbClr val="FFFF00"/>
                </a:solidFill>
                <a:latin typeface="微软雅黑" panose="020B0503020204020204" pitchFamily="34" charset="-122"/>
                <a:ea typeface="微软雅黑" panose="020B0503020204020204" pitchFamily="34" charset="-122"/>
                <a:cs typeface="+mj-cs"/>
              </a:rPr>
              <a:t>伏安特性 </a:t>
            </a:r>
            <a:r>
              <a:rPr lang="en-US" altLang="zh-CN" sz="3200" b="1" dirty="0">
                <a:solidFill>
                  <a:srgbClr val="FFFF00"/>
                </a:solidFill>
                <a:latin typeface="微软雅黑" panose="020B0503020204020204" pitchFamily="34" charset="-122"/>
                <a:ea typeface="微软雅黑" panose="020B0503020204020204" pitchFamily="34" charset="-122"/>
                <a:cs typeface="+mj-cs"/>
              </a:rPr>
              <a:t>– </a:t>
            </a:r>
            <a:r>
              <a:rPr lang="zh-CN" altLang="en-US" sz="3200" b="1" dirty="0">
                <a:solidFill>
                  <a:srgbClr val="FFFF00"/>
                </a:solidFill>
                <a:latin typeface="微软雅黑" panose="020B0503020204020204" pitchFamily="34" charset="-122"/>
                <a:ea typeface="微软雅黑" panose="020B0503020204020204" pitchFamily="34" charset="-122"/>
                <a:cs typeface="+mj-cs"/>
              </a:rPr>
              <a:t>正向 </a:t>
            </a:r>
            <a:endParaRPr lang="zh-CN" altLang="en-US" sz="3200" b="1" dirty="0">
              <a:solidFill>
                <a:srgbClr val="FFFF00"/>
              </a:solidFill>
              <a:latin typeface="微软雅黑" panose="020B0503020204020204" pitchFamily="34" charset="-122"/>
              <a:ea typeface="微软雅黑" panose="020B0503020204020204" pitchFamily="34" charset="-122"/>
              <a:cs typeface="+mj-cs"/>
            </a:endParaRPr>
          </a:p>
        </p:txBody>
      </p:sp>
      <p:graphicFrame>
        <p:nvGraphicFramePr>
          <p:cNvPr id="106538" name="Group 42"/>
          <p:cNvGraphicFramePr>
            <a:graphicFrameLocks noGrp="1"/>
          </p:cNvGraphicFramePr>
          <p:nvPr>
            <p:ph sz="half" idx="2"/>
            <p:extLst>
              <p:ext uri="{D42A27DB-BD31-4B8C-83A1-F6EECF244321}">
                <p14:modId xmlns:p14="http://schemas.microsoft.com/office/powerpoint/2010/main" val="677369268"/>
              </p:ext>
            </p:extLst>
          </p:nvPr>
        </p:nvGraphicFramePr>
        <p:xfrm>
          <a:off x="611188" y="4724400"/>
          <a:ext cx="7775575" cy="1570038"/>
        </p:xfrm>
        <a:graphic>
          <a:graphicData uri="http://schemas.openxmlformats.org/drawingml/2006/table">
            <a:tbl>
              <a:tblPr>
                <a:tableStyleId>{16D9F66E-5EB9-4882-86FB-DCBF35E3C3E4}</a:tableStyleId>
              </a:tblPr>
              <a:tblGrid>
                <a:gridCol w="865187">
                  <a:extLst>
                    <a:ext uri="{9D8B030D-6E8A-4147-A177-3AD203B41FA5}">
                      <a16:colId xmlns:a16="http://schemas.microsoft.com/office/drawing/2014/main" val="20000"/>
                    </a:ext>
                  </a:extLst>
                </a:gridCol>
                <a:gridCol w="993775">
                  <a:extLst>
                    <a:ext uri="{9D8B030D-6E8A-4147-A177-3AD203B41FA5}">
                      <a16:colId xmlns:a16="http://schemas.microsoft.com/office/drawing/2014/main" val="20001"/>
                    </a:ext>
                  </a:extLst>
                </a:gridCol>
                <a:gridCol w="733425">
                  <a:extLst>
                    <a:ext uri="{9D8B030D-6E8A-4147-A177-3AD203B41FA5}">
                      <a16:colId xmlns:a16="http://schemas.microsoft.com/office/drawing/2014/main" val="20002"/>
                    </a:ext>
                  </a:extLst>
                </a:gridCol>
                <a:gridCol w="865188">
                  <a:extLst>
                    <a:ext uri="{9D8B030D-6E8A-4147-A177-3AD203B41FA5}">
                      <a16:colId xmlns:a16="http://schemas.microsoft.com/office/drawing/2014/main" val="20003"/>
                    </a:ext>
                  </a:extLst>
                </a:gridCol>
                <a:gridCol w="860425">
                  <a:extLst>
                    <a:ext uri="{9D8B030D-6E8A-4147-A177-3AD203B41FA5}">
                      <a16:colId xmlns:a16="http://schemas.microsoft.com/office/drawing/2014/main" val="20004"/>
                    </a:ext>
                  </a:extLst>
                </a:gridCol>
                <a:gridCol w="865187">
                  <a:extLst>
                    <a:ext uri="{9D8B030D-6E8A-4147-A177-3AD203B41FA5}">
                      <a16:colId xmlns:a16="http://schemas.microsoft.com/office/drawing/2014/main" val="20005"/>
                    </a:ext>
                  </a:extLst>
                </a:gridCol>
                <a:gridCol w="862013">
                  <a:extLst>
                    <a:ext uri="{9D8B030D-6E8A-4147-A177-3AD203B41FA5}">
                      <a16:colId xmlns:a16="http://schemas.microsoft.com/office/drawing/2014/main" val="20006"/>
                    </a:ext>
                  </a:extLst>
                </a:gridCol>
                <a:gridCol w="865187">
                  <a:extLst>
                    <a:ext uri="{9D8B030D-6E8A-4147-A177-3AD203B41FA5}">
                      <a16:colId xmlns:a16="http://schemas.microsoft.com/office/drawing/2014/main" val="20007"/>
                    </a:ext>
                  </a:extLst>
                </a:gridCol>
                <a:gridCol w="865188">
                  <a:extLst>
                    <a:ext uri="{9D8B030D-6E8A-4147-A177-3AD203B41FA5}">
                      <a16:colId xmlns:a16="http://schemas.microsoft.com/office/drawing/2014/main" val="20008"/>
                    </a:ext>
                  </a:extLst>
                </a:gridCol>
              </a:tblGrid>
              <a:tr h="763588">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en-US" sz="2400" u="none" strike="noStrike" cap="none" normalizeH="0" baseline="0" smtClean="0">
                        <a:ln>
                          <a:noFill/>
                        </a:ln>
                        <a:effectLs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2400" u="none" strike="noStrike" cap="none" normalizeH="0" baseline="0" smtClean="0">
                          <a:ln>
                            <a:noFill/>
                          </a:ln>
                          <a:effectLst/>
                        </a:rPr>
                        <a:t>正向</a:t>
                      </a:r>
                    </a:p>
                    <a:p>
                      <a:pPr marL="0" marR="0" lvl="0" indent="0" algn="ctr" defTabSz="914400" rtl="0" eaLnBrk="0" fontAlgn="b" latinLnBrk="0" hangingPunct="0">
                        <a:lnSpc>
                          <a:spcPct val="100000"/>
                        </a:lnSpc>
                        <a:spcBef>
                          <a:spcPct val="0"/>
                        </a:spcBef>
                        <a:spcAft>
                          <a:spcPct val="0"/>
                        </a:spcAft>
                        <a:buClrTx/>
                        <a:buSzTx/>
                        <a:buFontTx/>
                        <a:buNone/>
                        <a:tabLst/>
                      </a:pPr>
                      <a:r>
                        <a:rPr kumimoji="0" lang="zh-CN" altLang="en-US" sz="2400" u="none" strike="noStrike" cap="none" normalizeH="0" baseline="0" smtClean="0">
                          <a:ln>
                            <a:noFill/>
                          </a:ln>
                          <a:effectLst/>
                        </a:rPr>
                        <a:t>连接</a:t>
                      </a:r>
                      <a:endParaRPr kumimoji="0" lang="zh-CN" altLang="en-US"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I</a:t>
                      </a:r>
                      <a:r>
                        <a:rPr kumimoji="0" lang="en-US" altLang="zh-CN" sz="2400" u="none" strike="noStrike" cap="none" normalizeH="0" baseline="-30000" smtClean="0">
                          <a:ln>
                            <a:noFill/>
                          </a:ln>
                          <a:effectLst/>
                        </a:rPr>
                        <a:t>d</a:t>
                      </a:r>
                      <a:r>
                        <a:rPr kumimoji="0" lang="en-US" altLang="zh-CN" sz="2400" u="none" strike="noStrike" cap="none" normalizeH="0" baseline="0" smtClean="0">
                          <a:ln>
                            <a:noFill/>
                          </a:ln>
                          <a:effectLst/>
                        </a:rPr>
                        <a:t>(mA)</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3</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5</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15</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20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extLst>
                  <a:ext uri="{0D108BD9-81ED-4DB2-BD59-A6C34878D82A}">
                    <a16:rowId xmlns:a16="http://schemas.microsoft.com/office/drawing/2014/main" val="10000"/>
                  </a:ext>
                </a:extLst>
              </a:tr>
              <a:tr h="806450">
                <a:tc vMerge="1">
                  <a:txBody>
                    <a:bodyPr/>
                    <a:lstStyle/>
                    <a:p>
                      <a:endParaRPr lang="zh-CN"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V</a:t>
                      </a:r>
                      <a:r>
                        <a:rPr kumimoji="0" lang="en-US" altLang="zh-CN" sz="2400" u="none" strike="noStrike" cap="none" normalizeH="0" baseline="-30000" smtClean="0">
                          <a:ln>
                            <a:noFill/>
                          </a:ln>
                          <a:effectLst/>
                        </a:rPr>
                        <a:t>d</a:t>
                      </a:r>
                      <a:r>
                        <a:rPr kumimoji="0" lang="en-US" altLang="zh-CN" sz="2400" u="none" strike="noStrike" cap="none" normalizeH="0" baseline="0" smtClean="0">
                          <a:ln>
                            <a:noFill/>
                          </a:ln>
                          <a:effectLst/>
                        </a:rPr>
                        <a:t>(V)</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dirty="0" smtClean="0">
                          <a:ln>
                            <a:noFill/>
                          </a:ln>
                          <a:effectLst/>
                        </a:rPr>
                        <a:t>0</a:t>
                      </a:r>
                      <a:endParaRPr kumimoji="0" lang="en-US" altLang="zh-CN" sz="2400" b="1"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smtClean="0">
                        <a:ln>
                          <a:noFill/>
                        </a:ln>
                        <a:solidFill>
                          <a:srgbClr val="253327"/>
                        </a:solidFill>
                        <a:effectLst/>
                        <a:latin typeface="Arial" charset="0"/>
                        <a:ea typeface="宋体" pitchFamily="2" charset="-122"/>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0" i="0" u="none" strike="noStrike" cap="none" normalizeH="0" baseline="0" dirty="0" smtClean="0">
                        <a:ln>
                          <a:noFill/>
                        </a:ln>
                        <a:solidFill>
                          <a:srgbClr val="253327"/>
                        </a:solidFill>
                        <a:effectLst/>
                        <a:latin typeface="Arial" charset="0"/>
                        <a:ea typeface="宋体" pitchFamily="2" charset="-122"/>
                      </a:endParaRPr>
                    </a:p>
                  </a:txBody>
                  <a:tcPr horzOverflow="overflow"/>
                </a:tc>
                <a:extLst>
                  <a:ext uri="{0D108BD9-81ED-4DB2-BD59-A6C34878D82A}">
                    <a16:rowId xmlns:a16="http://schemas.microsoft.com/office/drawing/2014/main" val="10001"/>
                  </a:ext>
                </a:extLst>
              </a:tr>
            </a:tbl>
          </a:graphicData>
        </a:graphic>
      </p:graphicFrame>
      <p:sp>
        <p:nvSpPr>
          <p:cNvPr id="106537" name="Text Box 41"/>
          <p:cNvSpPr txBox="1">
            <a:spLocks noChangeArrowheads="1"/>
          </p:cNvSpPr>
          <p:nvPr/>
        </p:nvSpPr>
        <p:spPr bwMode="gray">
          <a:xfrm>
            <a:off x="-36513" y="4276725"/>
            <a:ext cx="2159001" cy="4476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10000"/>
              </a:lnSpc>
            </a:pPr>
            <a:r>
              <a:rPr lang="zh-CN" altLang="en-US" sz="2400" b="1">
                <a:latin typeface="宋体" panose="02010600030101010101" pitchFamily="2" charset="-122"/>
              </a:rPr>
              <a:t>表 </a:t>
            </a:r>
            <a:r>
              <a:rPr lang="en-US" altLang="zh-CN" sz="2400" b="1">
                <a:latin typeface="宋体" panose="02010600030101010101" pitchFamily="2" charset="-122"/>
              </a:rPr>
              <a:t>3.4</a:t>
            </a:r>
          </a:p>
        </p:txBody>
      </p:sp>
      <p:pic>
        <p:nvPicPr>
          <p:cNvPr id="21540" name="Picture 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3163" y="1068892"/>
            <a:ext cx="4004872" cy="2376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41" name="Text Box 6"/>
          <p:cNvSpPr txBox="1">
            <a:spLocks noChangeArrowheads="1"/>
          </p:cNvSpPr>
          <p:nvPr/>
        </p:nvSpPr>
        <p:spPr bwMode="gray">
          <a:xfrm>
            <a:off x="5105320" y="3566693"/>
            <a:ext cx="3816350"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spcBef>
                <a:spcPct val="50000"/>
              </a:spcBef>
            </a:pPr>
            <a:r>
              <a:rPr lang="zh-CN" altLang="en-US" sz="2400" b="1" dirty="0">
                <a:latin typeface="宋体" panose="02010600030101010101" pitchFamily="2" charset="-122"/>
              </a:rPr>
              <a:t>图</a:t>
            </a:r>
            <a:r>
              <a:rPr lang="en-US" altLang="zh-CN" sz="2400" b="1" dirty="0">
                <a:latin typeface="宋体" panose="02010600030101010101" pitchFamily="2" charset="-122"/>
              </a:rPr>
              <a:t>3.5(a)</a:t>
            </a:r>
            <a:r>
              <a:rPr lang="zh-CN" altLang="en-US" sz="2400" b="1" dirty="0">
                <a:latin typeface="宋体" panose="02010600030101010101" pitchFamily="2" charset="-122"/>
              </a:rPr>
              <a:t>正向测量电路</a:t>
            </a:r>
          </a:p>
        </p:txBody>
      </p:sp>
      <p:sp>
        <p:nvSpPr>
          <p:cNvPr id="21542"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B0DC64A4-A9A9-4ABF-B290-2B96299E8057}"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17</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088517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06538"/>
                                        </p:tgtEl>
                                        <p:attrNameLst>
                                          <p:attrName>style.visibility</p:attrName>
                                        </p:attrNameLst>
                                      </p:cBhvr>
                                      <p:to>
                                        <p:strVal val="visible"/>
                                      </p:to>
                                    </p:set>
                                    <p:animEffect transition="in" filter="blinds(horizontal)">
                                      <p:cBhvr>
                                        <p:cTn id="7" dur="500"/>
                                        <p:tgtEl>
                                          <p:spTgt spid="10653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6537"/>
                                        </p:tgtEl>
                                        <p:attrNameLst>
                                          <p:attrName>style.visibility</p:attrName>
                                        </p:attrNameLst>
                                      </p:cBhvr>
                                      <p:to>
                                        <p:strVal val="visible"/>
                                      </p:to>
                                    </p:set>
                                    <p:animEffect transition="in" filter="blinds(horizontal)">
                                      <p:cBhvr>
                                        <p:cTn id="10" dur="500"/>
                                        <p:tgtEl>
                                          <p:spTgt spid="106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3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sz="half" idx="1"/>
          </p:nvPr>
        </p:nvSpPr>
        <p:spPr>
          <a:xfrm>
            <a:off x="114311" y="1107281"/>
            <a:ext cx="4038600" cy="2844800"/>
          </a:xfrm>
        </p:spPr>
        <p:txBody>
          <a:bodyPr/>
          <a:lstStyle/>
          <a:p>
            <a:pPr eaLnBrk="1" hangingPunct="1">
              <a:lnSpc>
                <a:spcPct val="90000"/>
              </a:lnSpc>
            </a:pPr>
            <a:r>
              <a:rPr lang="zh-CN" altLang="en-US" sz="2800" b="1" dirty="0" smtClean="0">
                <a:latin typeface="楷体" panose="02010609060101010101" pitchFamily="49" charset="-122"/>
                <a:ea typeface="楷体" panose="02010609060101010101" pitchFamily="49" charset="-122"/>
              </a:rPr>
              <a:t>（</a:t>
            </a:r>
            <a:r>
              <a:rPr lang="en-US" altLang="zh-CN" sz="2800" b="1" dirty="0" smtClean="0">
                <a:latin typeface="楷体" panose="02010609060101010101" pitchFamily="49" charset="-122"/>
                <a:ea typeface="楷体" panose="02010609060101010101" pitchFamily="49" charset="-122"/>
              </a:rPr>
              <a:t>3</a:t>
            </a:r>
            <a:r>
              <a:rPr lang="zh-CN" altLang="en-US" sz="2800" b="1" dirty="0" smtClean="0">
                <a:latin typeface="楷体" panose="02010609060101010101" pitchFamily="49" charset="-122"/>
                <a:ea typeface="楷体" panose="02010609060101010101" pitchFamily="49" charset="-122"/>
              </a:rPr>
              <a:t>）按图</a:t>
            </a:r>
            <a:r>
              <a:rPr lang="en-US" altLang="zh-CN" sz="2800" b="1" dirty="0" smtClean="0">
                <a:latin typeface="楷体" panose="02010609060101010101" pitchFamily="49" charset="-122"/>
                <a:ea typeface="楷体" panose="02010609060101010101" pitchFamily="49" charset="-122"/>
              </a:rPr>
              <a:t>3.5(b)</a:t>
            </a:r>
            <a:r>
              <a:rPr lang="zh-CN" altLang="en-US" sz="2800" b="1" dirty="0" smtClean="0">
                <a:latin typeface="楷体" panose="02010609060101010101" pitchFamily="49" charset="-122"/>
                <a:ea typeface="楷体" panose="02010609060101010101" pitchFamily="49" charset="-122"/>
              </a:rPr>
              <a:t>电路接线，先按表</a:t>
            </a:r>
            <a:r>
              <a:rPr lang="en-US" altLang="zh-CN" sz="2800" b="1" dirty="0" smtClean="0">
                <a:latin typeface="楷体" panose="02010609060101010101" pitchFamily="49" charset="-122"/>
                <a:ea typeface="楷体" panose="02010609060101010101" pitchFamily="49" charset="-122"/>
              </a:rPr>
              <a:t>3.5</a:t>
            </a:r>
            <a:r>
              <a:rPr lang="zh-CN" altLang="en-US" sz="2800" b="1" dirty="0" smtClean="0">
                <a:latin typeface="楷体" panose="02010609060101010101" pitchFamily="49" charset="-122"/>
                <a:ea typeface="楷体" panose="02010609060101010101" pitchFamily="49" charset="-122"/>
              </a:rPr>
              <a:t>给定的电压值，测量稳压管的反向电流，然后按给定的电流值测量反向电压记录于表</a:t>
            </a:r>
            <a:r>
              <a:rPr lang="en-US" altLang="zh-CN" sz="2800" b="1" dirty="0" smtClean="0">
                <a:latin typeface="楷体" panose="02010609060101010101" pitchFamily="49" charset="-122"/>
                <a:ea typeface="楷体" panose="02010609060101010101" pitchFamily="49" charset="-122"/>
              </a:rPr>
              <a:t>3.5</a:t>
            </a:r>
            <a:r>
              <a:rPr lang="zh-CN" altLang="en-US" sz="2800" b="1" dirty="0" smtClean="0">
                <a:latin typeface="楷体" panose="02010609060101010101" pitchFamily="49" charset="-122"/>
                <a:ea typeface="楷体" panose="02010609060101010101" pitchFamily="49" charset="-122"/>
              </a:rPr>
              <a:t>中。</a:t>
            </a:r>
          </a:p>
        </p:txBody>
      </p:sp>
      <p:sp>
        <p:nvSpPr>
          <p:cNvPr id="20484" name="AutoShape 4"/>
          <p:cNvSpPr>
            <a:spLocks noChangeArrowheads="1"/>
          </p:cNvSpPr>
          <p:nvPr/>
        </p:nvSpPr>
        <p:spPr bwMode="gray">
          <a:xfrm>
            <a:off x="114311" y="236537"/>
            <a:ext cx="6119911" cy="617537"/>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r>
              <a:rPr lang="en-US" altLang="zh-CN" sz="3200" b="1" dirty="0">
                <a:solidFill>
                  <a:srgbClr val="FFFF00"/>
                </a:solidFill>
                <a:latin typeface="微软雅黑" panose="020B0503020204020204" pitchFamily="34" charset="-122"/>
                <a:ea typeface="微软雅黑" panose="020B0503020204020204" pitchFamily="34" charset="-122"/>
                <a:cs typeface="+mj-cs"/>
              </a:rPr>
              <a:t>4. </a:t>
            </a:r>
            <a:r>
              <a:rPr lang="zh-CN" altLang="en-US" sz="3200" b="1" dirty="0">
                <a:solidFill>
                  <a:srgbClr val="FFFF00"/>
                </a:solidFill>
                <a:latin typeface="微软雅黑" panose="020B0503020204020204" pitchFamily="34" charset="-122"/>
                <a:ea typeface="微软雅黑" panose="020B0503020204020204" pitchFamily="34" charset="-122"/>
                <a:cs typeface="+mj-cs"/>
              </a:rPr>
              <a:t>测</a:t>
            </a:r>
            <a:r>
              <a:rPr lang="zh-CN" altLang="en-US" sz="3200" b="1" dirty="0">
                <a:solidFill>
                  <a:srgbClr val="FFFF00"/>
                </a:solidFill>
                <a:latin typeface="微软雅黑" panose="020B0503020204020204" pitchFamily="34" charset="-122"/>
                <a:ea typeface="微软雅黑" panose="020B0503020204020204" pitchFamily="34" charset="-122"/>
                <a:cs typeface="+mj-cs"/>
              </a:rPr>
              <a:t>稳压管的</a:t>
            </a:r>
            <a:r>
              <a:rPr lang="zh-CN" altLang="en-US" sz="3200" b="1" dirty="0">
                <a:solidFill>
                  <a:srgbClr val="FFFF00"/>
                </a:solidFill>
                <a:latin typeface="微软雅黑" panose="020B0503020204020204" pitchFamily="34" charset="-122"/>
                <a:ea typeface="微软雅黑" panose="020B0503020204020204" pitchFamily="34" charset="-122"/>
                <a:cs typeface="+mj-cs"/>
              </a:rPr>
              <a:t>伏安特性 </a:t>
            </a:r>
            <a:r>
              <a:rPr lang="en-US" altLang="zh-CN" sz="3200" b="1" dirty="0">
                <a:solidFill>
                  <a:srgbClr val="FFFF00"/>
                </a:solidFill>
                <a:latin typeface="微软雅黑" panose="020B0503020204020204" pitchFamily="34" charset="-122"/>
                <a:ea typeface="微软雅黑" panose="020B0503020204020204" pitchFamily="34" charset="-122"/>
                <a:cs typeface="+mj-cs"/>
              </a:rPr>
              <a:t>– </a:t>
            </a:r>
            <a:r>
              <a:rPr lang="zh-CN" altLang="en-US" sz="3200" b="1" dirty="0">
                <a:solidFill>
                  <a:srgbClr val="FFFF00"/>
                </a:solidFill>
                <a:latin typeface="微软雅黑" panose="020B0503020204020204" pitchFamily="34" charset="-122"/>
                <a:ea typeface="微软雅黑" panose="020B0503020204020204" pitchFamily="34" charset="-122"/>
                <a:cs typeface="+mj-cs"/>
              </a:rPr>
              <a:t>反向 </a:t>
            </a:r>
            <a:endParaRPr lang="zh-CN" altLang="en-US" sz="3200" b="1" dirty="0">
              <a:solidFill>
                <a:srgbClr val="FFFF00"/>
              </a:solidFill>
              <a:latin typeface="微软雅黑" panose="020B0503020204020204" pitchFamily="34" charset="-122"/>
              <a:ea typeface="微软雅黑" panose="020B0503020204020204" pitchFamily="34" charset="-122"/>
              <a:cs typeface="+mj-cs"/>
            </a:endParaRPr>
          </a:p>
        </p:txBody>
      </p:sp>
      <p:sp>
        <p:nvSpPr>
          <p:cNvPr id="22532" name="Text Box 6"/>
          <p:cNvSpPr txBox="1">
            <a:spLocks noChangeArrowheads="1"/>
          </p:cNvSpPr>
          <p:nvPr/>
        </p:nvSpPr>
        <p:spPr bwMode="gray">
          <a:xfrm>
            <a:off x="4716463" y="4149725"/>
            <a:ext cx="37814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en-US" sz="2400" b="1">
                <a:latin typeface="宋体" panose="02010600030101010101" pitchFamily="2" charset="-122"/>
              </a:rPr>
              <a:t>图</a:t>
            </a:r>
            <a:r>
              <a:rPr lang="en-US" altLang="zh-CN" sz="2400" b="1">
                <a:latin typeface="宋体" panose="02010600030101010101" pitchFamily="2" charset="-122"/>
              </a:rPr>
              <a:t>3.4(b)</a:t>
            </a:r>
            <a:r>
              <a:rPr lang="zh-CN" altLang="en-US" sz="2400" b="1">
                <a:latin typeface="宋体" panose="02010600030101010101" pitchFamily="2" charset="-122"/>
              </a:rPr>
              <a:t>反向测量电路</a:t>
            </a:r>
          </a:p>
        </p:txBody>
      </p:sp>
      <p:sp>
        <p:nvSpPr>
          <p:cNvPr id="107527" name="Text Box 7"/>
          <p:cNvSpPr txBox="1">
            <a:spLocks noChangeArrowheads="1"/>
          </p:cNvSpPr>
          <p:nvPr/>
        </p:nvSpPr>
        <p:spPr bwMode="gray">
          <a:xfrm>
            <a:off x="251520" y="4222261"/>
            <a:ext cx="1990725" cy="5651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10000"/>
              </a:lnSpc>
            </a:pPr>
            <a:r>
              <a:rPr lang="zh-CN" altLang="en-US" sz="2800" b="1" dirty="0">
                <a:latin typeface="宋体" panose="02010600030101010101" pitchFamily="2" charset="-122"/>
              </a:rPr>
              <a:t>表 </a:t>
            </a:r>
            <a:r>
              <a:rPr lang="en-US" altLang="zh-CN" sz="2800" b="1" dirty="0">
                <a:latin typeface="宋体" panose="02010600030101010101" pitchFamily="2" charset="-122"/>
              </a:rPr>
              <a:t>3.5</a:t>
            </a:r>
          </a:p>
        </p:txBody>
      </p:sp>
      <p:graphicFrame>
        <p:nvGraphicFramePr>
          <p:cNvPr id="107582" name="Group 62"/>
          <p:cNvGraphicFramePr>
            <a:graphicFrameLocks noGrp="1"/>
          </p:cNvGraphicFramePr>
          <p:nvPr>
            <p:ph sz="half" idx="2"/>
            <p:extLst>
              <p:ext uri="{D42A27DB-BD31-4B8C-83A1-F6EECF244321}">
                <p14:modId xmlns:p14="http://schemas.microsoft.com/office/powerpoint/2010/main" val="2787370089"/>
              </p:ext>
            </p:extLst>
          </p:nvPr>
        </p:nvGraphicFramePr>
        <p:xfrm>
          <a:off x="576263" y="4723117"/>
          <a:ext cx="7921625" cy="1516177"/>
        </p:xfrm>
        <a:graphic>
          <a:graphicData uri="http://schemas.openxmlformats.org/drawingml/2006/table">
            <a:tbl>
              <a:tblPr>
                <a:tableStyleId>{16D9F66E-5EB9-4882-86FB-DCBF35E3C3E4}</a:tableStyleId>
              </a:tblPr>
              <a:tblGrid>
                <a:gridCol w="841375">
                  <a:extLst>
                    <a:ext uri="{9D8B030D-6E8A-4147-A177-3AD203B41FA5}">
                      <a16:colId xmlns:a16="http://schemas.microsoft.com/office/drawing/2014/main" val="20000"/>
                    </a:ext>
                  </a:extLst>
                </a:gridCol>
                <a:gridCol w="1020762">
                  <a:extLst>
                    <a:ext uri="{9D8B030D-6E8A-4147-A177-3AD203B41FA5}">
                      <a16:colId xmlns:a16="http://schemas.microsoft.com/office/drawing/2014/main" val="20001"/>
                    </a:ext>
                  </a:extLst>
                </a:gridCol>
                <a:gridCol w="750888">
                  <a:extLst>
                    <a:ext uri="{9D8B030D-6E8A-4147-A177-3AD203B41FA5}">
                      <a16:colId xmlns:a16="http://schemas.microsoft.com/office/drawing/2014/main" val="20002"/>
                    </a:ext>
                  </a:extLst>
                </a:gridCol>
                <a:gridCol w="700087">
                  <a:extLst>
                    <a:ext uri="{9D8B030D-6E8A-4147-A177-3AD203B41FA5}">
                      <a16:colId xmlns:a16="http://schemas.microsoft.com/office/drawing/2014/main" val="20003"/>
                    </a:ext>
                  </a:extLst>
                </a:gridCol>
                <a:gridCol w="647700">
                  <a:extLst>
                    <a:ext uri="{9D8B030D-6E8A-4147-A177-3AD203B41FA5}">
                      <a16:colId xmlns:a16="http://schemas.microsoft.com/office/drawing/2014/main" val="20004"/>
                    </a:ext>
                  </a:extLst>
                </a:gridCol>
                <a:gridCol w="792163">
                  <a:extLst>
                    <a:ext uri="{9D8B030D-6E8A-4147-A177-3AD203B41FA5}">
                      <a16:colId xmlns:a16="http://schemas.microsoft.com/office/drawing/2014/main" val="20005"/>
                    </a:ext>
                  </a:extLst>
                </a:gridCol>
                <a:gridCol w="792162">
                  <a:extLst>
                    <a:ext uri="{9D8B030D-6E8A-4147-A177-3AD203B41FA5}">
                      <a16:colId xmlns:a16="http://schemas.microsoft.com/office/drawing/2014/main" val="20006"/>
                    </a:ext>
                  </a:extLst>
                </a:gridCol>
                <a:gridCol w="792163">
                  <a:extLst>
                    <a:ext uri="{9D8B030D-6E8A-4147-A177-3AD203B41FA5}">
                      <a16:colId xmlns:a16="http://schemas.microsoft.com/office/drawing/2014/main" val="20007"/>
                    </a:ext>
                  </a:extLst>
                </a:gridCol>
                <a:gridCol w="863600">
                  <a:extLst>
                    <a:ext uri="{9D8B030D-6E8A-4147-A177-3AD203B41FA5}">
                      <a16:colId xmlns:a16="http://schemas.microsoft.com/office/drawing/2014/main" val="20008"/>
                    </a:ext>
                  </a:extLst>
                </a:gridCol>
                <a:gridCol w="720725">
                  <a:extLst>
                    <a:ext uri="{9D8B030D-6E8A-4147-A177-3AD203B41FA5}">
                      <a16:colId xmlns:a16="http://schemas.microsoft.com/office/drawing/2014/main" val="20009"/>
                    </a:ext>
                  </a:extLst>
                </a:gridCol>
              </a:tblGrid>
              <a:tr h="620147">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en-US" sz="2400" u="none" strike="noStrike" cap="none" normalizeH="0" baseline="0" dirty="0" smtClean="0">
                        <a:ln>
                          <a:noFill/>
                        </a:ln>
                        <a:effectLst/>
                      </a:endParaRPr>
                    </a:p>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2400" u="none" strike="noStrike" cap="none" normalizeH="0" baseline="0" dirty="0" smtClean="0">
                          <a:ln>
                            <a:noFill/>
                          </a:ln>
                          <a:effectLst/>
                        </a:rPr>
                        <a:t>反向</a:t>
                      </a:r>
                    </a:p>
                    <a:p>
                      <a:pPr marL="0" marR="0" lvl="0" indent="0" algn="ctr" defTabSz="914400" rtl="0" eaLnBrk="0" fontAlgn="b" latinLnBrk="0" hangingPunct="0">
                        <a:lnSpc>
                          <a:spcPct val="100000"/>
                        </a:lnSpc>
                        <a:spcBef>
                          <a:spcPct val="0"/>
                        </a:spcBef>
                        <a:spcAft>
                          <a:spcPct val="0"/>
                        </a:spcAft>
                        <a:buClrTx/>
                        <a:buSzTx/>
                        <a:buFontTx/>
                        <a:buNone/>
                        <a:tabLst/>
                      </a:pPr>
                      <a:r>
                        <a:rPr kumimoji="0" lang="zh-CN" altLang="en-US" sz="2400" u="none" strike="noStrike" cap="none" normalizeH="0" baseline="0" dirty="0" smtClean="0">
                          <a:ln>
                            <a:noFill/>
                          </a:ln>
                          <a:effectLst/>
                        </a:rPr>
                        <a:t>连接</a:t>
                      </a:r>
                      <a:endParaRPr kumimoji="0" lang="zh-CN" altLang="en-US" sz="2400" b="1"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V</a:t>
                      </a:r>
                      <a:r>
                        <a:rPr kumimoji="0" lang="en-US" altLang="zh-CN" sz="2400" u="none" strike="noStrike" cap="none" normalizeH="0" baseline="-30000" smtClean="0">
                          <a:ln>
                            <a:noFill/>
                          </a:ln>
                          <a:effectLst/>
                        </a:rPr>
                        <a:t>d</a:t>
                      </a:r>
                      <a:r>
                        <a:rPr kumimoji="0" lang="en-US" altLang="zh-CN" sz="2400" u="none" strike="noStrike" cap="none" normalizeH="0" baseline="0" smtClean="0">
                          <a:ln>
                            <a:noFill/>
                          </a:ln>
                          <a:effectLst/>
                        </a:rPr>
                        <a:t>(V)</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-3</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2400" b="1"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679" marB="45679" horzOverflow="overflow"/>
                </a:tc>
                <a:extLst>
                  <a:ext uri="{0D108BD9-81ED-4DB2-BD59-A6C34878D82A}">
                    <a16:rowId xmlns:a16="http://schemas.microsoft.com/office/drawing/2014/main" val="10000"/>
                  </a:ext>
                </a:extLst>
              </a:tr>
              <a:tr h="895915">
                <a:tc vMerge="1">
                  <a:txBody>
                    <a:bodyPr/>
                    <a:lstStyle/>
                    <a:p>
                      <a:endParaRPr lang="zh-CN"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I</a:t>
                      </a:r>
                      <a:r>
                        <a:rPr kumimoji="0" lang="en-US" altLang="zh-CN" sz="2400" u="none" strike="noStrike" cap="none" normalizeH="0" baseline="-30000" smtClean="0">
                          <a:ln>
                            <a:noFill/>
                          </a:ln>
                          <a:effectLst/>
                        </a:rPr>
                        <a:t>d</a:t>
                      </a:r>
                      <a:r>
                        <a:rPr kumimoji="0" lang="en-US" altLang="zh-CN" sz="2400" u="none" strike="noStrike" cap="none" normalizeH="0" baseline="0" smtClean="0">
                          <a:ln>
                            <a:noFill/>
                          </a:ln>
                          <a:effectLst/>
                        </a:rPr>
                        <a:t>(uA)</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0</a:t>
                      </a:r>
                      <a:endParaRPr kumimoji="0" lang="en-US" altLang="zh-CN"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u="none" strike="noStrike" cap="none" normalizeH="0" baseline="0" dirty="0" smtClean="0">
                          <a:ln>
                            <a:noFill/>
                          </a:ln>
                          <a:effectLst/>
                        </a:rPr>
                        <a:t>-1</a:t>
                      </a:r>
                      <a:endParaRPr kumimoji="0" lang="en-US" altLang="zh-CN" sz="2400" b="1" i="0" u="none" strike="noStrike" cap="none" normalizeH="0" baseline="0" dirty="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u="none" strike="noStrike" cap="none" normalizeH="0" baseline="0" dirty="0" smtClean="0">
                          <a:ln>
                            <a:noFill/>
                          </a:ln>
                          <a:effectLst/>
                        </a:rPr>
                        <a:t>-3</a:t>
                      </a:r>
                      <a:endParaRPr kumimoji="0" lang="en-US" altLang="zh-CN" sz="2400" b="1" i="0" u="none" strike="noStrike" cap="none" normalizeH="0" baseline="0" dirty="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u="none" strike="noStrike" cap="none" normalizeH="0" baseline="0" dirty="0" smtClean="0">
                          <a:ln>
                            <a:noFill/>
                          </a:ln>
                          <a:effectLst/>
                        </a:rPr>
                        <a:t>-5</a:t>
                      </a:r>
                      <a:endParaRPr kumimoji="0" lang="en-US" altLang="zh-CN" sz="2400" b="1" i="0" u="none" strike="noStrike" cap="none" normalizeH="0" baseline="0" dirty="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u="none" strike="noStrike" cap="none" normalizeH="0" baseline="0" dirty="0" smtClean="0">
                          <a:ln>
                            <a:noFill/>
                          </a:ln>
                          <a:effectLst/>
                        </a:rPr>
                        <a:t>-8</a:t>
                      </a:r>
                      <a:endParaRPr kumimoji="0" lang="en-US" altLang="zh-CN" sz="2400" b="1" i="0" u="none" strike="noStrike" cap="none" normalizeH="0" baseline="0" dirty="0" smtClean="0">
                        <a:ln>
                          <a:noFill/>
                        </a:ln>
                        <a:solidFill>
                          <a:schemeClr val="tx1"/>
                        </a:solidFill>
                        <a:effectLst/>
                        <a:latin typeface="Arial" charset="0"/>
                        <a:ea typeface="宋体" pitchFamily="2" charset="-122"/>
                      </a:endParaRPr>
                    </a:p>
                  </a:txBody>
                  <a:tcPr marT="45679" marB="45679"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2400" u="none" strike="noStrike" cap="none" normalizeH="0" baseline="0" smtClean="0">
                          <a:ln>
                            <a:noFill/>
                          </a:ln>
                          <a:effectLst/>
                        </a:rPr>
                        <a:t>-10</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en-US" sz="2400" b="1"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marT="45679" marB="45679"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u="none" strike="noStrike" cap="none" normalizeH="0" baseline="0" dirty="0" smtClean="0">
                          <a:ln>
                            <a:noFill/>
                          </a:ln>
                          <a:effectLst/>
                        </a:rPr>
                        <a:t>-15</a:t>
                      </a:r>
                      <a:endParaRPr kumimoji="0" lang="en-US" altLang="zh-CN" sz="2400" b="1" i="0" u="none" strike="noStrike" cap="none" normalizeH="0" baseline="0" dirty="0" smtClean="0">
                        <a:ln>
                          <a:noFill/>
                        </a:ln>
                        <a:solidFill>
                          <a:schemeClr val="tx1"/>
                        </a:solidFill>
                        <a:effectLst/>
                        <a:latin typeface="Arial" charset="0"/>
                        <a:ea typeface="宋体" pitchFamily="2" charset="-122"/>
                      </a:endParaRPr>
                    </a:p>
                  </a:txBody>
                  <a:tcPr marT="45679" marB="45679" horzOverflow="overflow"/>
                </a:tc>
                <a:extLst>
                  <a:ext uri="{0D108BD9-81ED-4DB2-BD59-A6C34878D82A}">
                    <a16:rowId xmlns:a16="http://schemas.microsoft.com/office/drawing/2014/main" val="10001"/>
                  </a:ext>
                </a:extLst>
              </a:tr>
            </a:tbl>
          </a:graphicData>
        </a:graphic>
      </p:graphicFrame>
      <p:pic>
        <p:nvPicPr>
          <p:cNvPr id="22568" name="Picture 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9" y="981075"/>
            <a:ext cx="4360068" cy="290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69"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CA3FFD10-9668-4AC5-8186-3EE43C375D67}"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18</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972920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7527"/>
                                        </p:tgtEl>
                                        <p:attrNameLst>
                                          <p:attrName>style.visibility</p:attrName>
                                        </p:attrNameLst>
                                      </p:cBhvr>
                                      <p:to>
                                        <p:strVal val="visible"/>
                                      </p:to>
                                    </p:set>
                                    <p:animEffect transition="in" filter="blinds(horizontal)">
                                      <p:cBhvr>
                                        <p:cTn id="7" dur="500"/>
                                        <p:tgtEl>
                                          <p:spTgt spid="107527"/>
                                        </p:tgtEl>
                                      </p:cBhvr>
                                    </p:animEffect>
                                  </p:childTnLst>
                                </p:cTn>
                              </p:par>
                              <p:par>
                                <p:cTn id="8" presetID="3" presetClass="entr" presetSubtype="10" fill="hold" nodeType="withEffect">
                                  <p:stCondLst>
                                    <p:cond delay="0"/>
                                  </p:stCondLst>
                                  <p:childTnLst>
                                    <p:set>
                                      <p:cBhvr>
                                        <p:cTn id="9" dur="1" fill="hold">
                                          <p:stCondLst>
                                            <p:cond delay="0"/>
                                          </p:stCondLst>
                                        </p:cTn>
                                        <p:tgtEl>
                                          <p:spTgt spid="107582"/>
                                        </p:tgtEl>
                                        <p:attrNameLst>
                                          <p:attrName>style.visibility</p:attrName>
                                        </p:attrNameLst>
                                      </p:cBhvr>
                                      <p:to>
                                        <p:strVal val="visible"/>
                                      </p:to>
                                    </p:set>
                                    <p:animEffect transition="in" filter="blinds(horizontal)">
                                      <p:cBhvr>
                                        <p:cTn id="10" dur="500"/>
                                        <p:tgtEl>
                                          <p:spTgt spid="107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4"/>
          <p:cNvSpPr>
            <a:spLocks noChangeArrowheads="1"/>
          </p:cNvSpPr>
          <p:nvPr/>
        </p:nvSpPr>
        <p:spPr bwMode="gray">
          <a:xfrm>
            <a:off x="179512" y="476672"/>
            <a:ext cx="5148263" cy="468313"/>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r>
              <a:rPr lang="en-US" altLang="zh-CN" sz="3200" b="1" dirty="0">
                <a:solidFill>
                  <a:srgbClr val="FFFF00"/>
                </a:solidFill>
                <a:latin typeface="微软雅黑" panose="020B0503020204020204" pitchFamily="34" charset="-122"/>
                <a:ea typeface="微软雅黑" panose="020B0503020204020204" pitchFamily="34" charset="-122"/>
                <a:cs typeface="+mj-cs"/>
              </a:rPr>
              <a:t>5. </a:t>
            </a:r>
            <a:r>
              <a:rPr lang="zh-CN" altLang="en-US" sz="3200" b="1" dirty="0">
                <a:solidFill>
                  <a:srgbClr val="FFFF00"/>
                </a:solidFill>
                <a:latin typeface="微软雅黑" panose="020B0503020204020204" pitchFamily="34" charset="-122"/>
                <a:ea typeface="微软雅黑" panose="020B0503020204020204" pitchFamily="34" charset="-122"/>
                <a:cs typeface="+mj-cs"/>
              </a:rPr>
              <a:t>绘制</a:t>
            </a:r>
            <a:r>
              <a:rPr lang="zh-CN" altLang="en-US" sz="3200" b="1" dirty="0">
                <a:solidFill>
                  <a:srgbClr val="FFFF00"/>
                </a:solidFill>
                <a:latin typeface="微软雅黑" panose="020B0503020204020204" pitchFamily="34" charset="-122"/>
                <a:ea typeface="微软雅黑" panose="020B0503020204020204" pitchFamily="34" charset="-122"/>
                <a:cs typeface="+mj-cs"/>
              </a:rPr>
              <a:t>伏安特性曲线 </a:t>
            </a:r>
          </a:p>
        </p:txBody>
      </p:sp>
      <p:sp>
        <p:nvSpPr>
          <p:cNvPr id="108549" name="Text Box 5"/>
          <p:cNvSpPr>
            <a:spLocks noChangeArrowheads="1"/>
          </p:cNvSpPr>
          <p:nvPr>
            <p:ph type="body" idx="1"/>
          </p:nvPr>
        </p:nvSpPr>
        <p:spPr bwMode="gray">
          <a:xfrm>
            <a:off x="971550" y="1844674"/>
            <a:ext cx="6994525" cy="1728341"/>
          </a:xfrm>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lstStyle/>
          <a:p>
            <a:pPr>
              <a:spcBef>
                <a:spcPct val="0"/>
              </a:spcBef>
              <a:buFontTx/>
              <a:buNone/>
            </a:pPr>
            <a:r>
              <a:rPr lang="zh-CN" altLang="en-US" sz="3600" dirty="0" smtClean="0">
                <a:latin typeface="楷体" panose="02010609060101010101" pitchFamily="49" charset="-122"/>
                <a:ea typeface="楷体" panose="02010609060101010101" pitchFamily="49" charset="-122"/>
              </a:rPr>
              <a:t> </a:t>
            </a:r>
            <a:r>
              <a:rPr lang="zh-CN" altLang="en-US" sz="3600" b="1" dirty="0" smtClean="0">
                <a:latin typeface="楷体" panose="02010609060101010101" pitchFamily="49" charset="-122"/>
                <a:ea typeface="楷体" panose="02010609060101010101" pitchFamily="49" charset="-122"/>
              </a:rPr>
              <a:t>根据实际测量的数据，绘制发光二极管和稳压管的伏安特性曲线图。</a:t>
            </a:r>
            <a:r>
              <a:rPr lang="zh-CN" altLang="en-US" sz="3600" dirty="0" smtClean="0">
                <a:latin typeface="楷体" panose="02010609060101010101" pitchFamily="49" charset="-122"/>
                <a:ea typeface="楷体" panose="02010609060101010101" pitchFamily="49" charset="-122"/>
              </a:rPr>
              <a:t> </a:t>
            </a:r>
          </a:p>
        </p:txBody>
      </p:sp>
      <p:sp>
        <p:nvSpPr>
          <p:cNvPr id="23556"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5F266F12-D6F9-4E9A-BCEE-6D007EF482DE}"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19</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2483341571"/>
      </p:ext>
    </p:extLst>
  </p:cSld>
  <p:clrMapOvr>
    <a:masterClrMapping/>
  </p:clrMapOvr>
  <p:transition advClick="0" advTm="6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8549"/>
                                        </p:tgtEl>
                                        <p:attrNameLst>
                                          <p:attrName>style.visibility</p:attrName>
                                        </p:attrNameLst>
                                      </p:cBhvr>
                                      <p:to>
                                        <p:strVal val="visible"/>
                                      </p:to>
                                    </p:set>
                                    <p:anim calcmode="lin" valueType="num">
                                      <p:cBhvr additive="base">
                                        <p:cTn id="7" dur="1000" fill="hold"/>
                                        <p:tgtEl>
                                          <p:spTgt spid="108549"/>
                                        </p:tgtEl>
                                        <p:attrNameLst>
                                          <p:attrName>ppt_x</p:attrName>
                                        </p:attrNameLst>
                                      </p:cBhvr>
                                      <p:tavLst>
                                        <p:tav tm="0">
                                          <p:val>
                                            <p:strVal val="1+#ppt_w/2"/>
                                          </p:val>
                                        </p:tav>
                                        <p:tav tm="100000">
                                          <p:val>
                                            <p:strVal val="#ppt_x"/>
                                          </p:val>
                                        </p:tav>
                                      </p:tavLst>
                                    </p:anim>
                                    <p:anim calcmode="lin" valueType="num">
                                      <p:cBhvr additive="base">
                                        <p:cTn id="8" dur="1000" fill="hold"/>
                                        <p:tgtEl>
                                          <p:spTgt spid="1085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79512" y="187903"/>
            <a:ext cx="7065963"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FFFF00"/>
                </a:solidFill>
              </a:rPr>
              <a:t>一、G</a:t>
            </a:r>
            <a:r>
              <a:rPr lang="en-US" altLang="zh-CN" sz="4000" b="1" dirty="0">
                <a:solidFill>
                  <a:srgbClr val="FFFF00"/>
                </a:solidFill>
              </a:rPr>
              <a:t>PS-3303C</a:t>
            </a:r>
            <a:r>
              <a:rPr lang="zh-CN" altLang="en-US" sz="4000" b="1" dirty="0">
                <a:solidFill>
                  <a:srgbClr val="FFFF00"/>
                </a:solidFill>
              </a:rPr>
              <a:t>直流稳压电源</a:t>
            </a:r>
          </a:p>
        </p:txBody>
      </p:sp>
      <p:pic>
        <p:nvPicPr>
          <p:cNvPr id="6147" name="Picture 3" descr="GPS-3303C直流稳压电源"/>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2649" y="2009775"/>
            <a:ext cx="5410200" cy="3148013"/>
          </a:xfrm>
          <a:prstGeom prst="rect">
            <a:avLst/>
          </a:prstGeom>
          <a:solidFill>
            <a:srgbClr val="92D050"/>
          </a:solidFill>
          <a:ln>
            <a:noFill/>
          </a:ln>
        </p:spPr>
      </p:pic>
      <p:sp>
        <p:nvSpPr>
          <p:cNvPr id="132100" name="AutoShape 4"/>
          <p:cNvSpPr>
            <a:spLocks noChangeArrowheads="1"/>
          </p:cNvSpPr>
          <p:nvPr/>
        </p:nvSpPr>
        <p:spPr bwMode="auto">
          <a:xfrm>
            <a:off x="1833563" y="5373688"/>
            <a:ext cx="936625" cy="863600"/>
          </a:xfrm>
          <a:prstGeom prst="wedgeRoundRectCallout">
            <a:avLst>
              <a:gd name="adj1" fmla="val 42713"/>
              <a:gd name="adj2" fmla="val -104778"/>
              <a:gd name="adj3" fmla="val 16667"/>
            </a:avLst>
          </a:prstGeom>
          <a:solidFill>
            <a:srgbClr val="92D050"/>
          </a:solidFill>
          <a:ln w="9525">
            <a:solidFill>
              <a:schemeClr val="tx1"/>
            </a:solidFill>
            <a:miter lim="800000"/>
            <a:headEnd/>
            <a:tailEnd/>
          </a:ln>
          <a:effectLst/>
          <a:extLst/>
        </p:spPr>
        <p:txBody>
          <a:bodyPr/>
          <a:lstStyle/>
          <a:p>
            <a:pPr algn="ctr">
              <a:defRPr/>
            </a:pPr>
            <a:r>
              <a:rPr lang="zh-CN" altLang="en-US" sz="2400" b="1">
                <a:latin typeface="Arial" charset="0"/>
              </a:rPr>
              <a:t>电源开关</a:t>
            </a:r>
          </a:p>
        </p:txBody>
      </p:sp>
      <p:sp>
        <p:nvSpPr>
          <p:cNvPr id="6149" name="AutoShape 5"/>
          <p:cNvSpPr>
            <a:spLocks noChangeArrowheads="1"/>
          </p:cNvSpPr>
          <p:nvPr/>
        </p:nvSpPr>
        <p:spPr bwMode="auto">
          <a:xfrm>
            <a:off x="539552" y="4652963"/>
            <a:ext cx="1222573" cy="1584325"/>
          </a:xfrm>
          <a:prstGeom prst="wedgeRoundRectCallout">
            <a:avLst>
              <a:gd name="adj1" fmla="val 238516"/>
              <a:gd name="adj2" fmla="val -91056"/>
              <a:gd name="adj3" fmla="val 16667"/>
            </a:avLst>
          </a:prstGeom>
          <a:solidFill>
            <a:srgbClr val="92D050"/>
          </a:solidFill>
          <a:ln w="9525">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限流状态指示灯</a:t>
            </a:r>
          </a:p>
        </p:txBody>
      </p:sp>
      <p:sp>
        <p:nvSpPr>
          <p:cNvPr id="6150" name="AutoShape 6"/>
          <p:cNvSpPr>
            <a:spLocks noChangeArrowheads="1"/>
          </p:cNvSpPr>
          <p:nvPr/>
        </p:nvSpPr>
        <p:spPr bwMode="auto">
          <a:xfrm>
            <a:off x="4281488" y="5373688"/>
            <a:ext cx="1368425" cy="863600"/>
          </a:xfrm>
          <a:prstGeom prst="wedgeRoundRectCallout">
            <a:avLst>
              <a:gd name="adj1" fmla="val -8352"/>
              <a:gd name="adj2" fmla="val -108454"/>
              <a:gd name="adj3" fmla="val 16667"/>
            </a:avLst>
          </a:prstGeom>
          <a:solidFill>
            <a:srgbClr val="92D050"/>
          </a:solidFill>
          <a:ln w="9525">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输出电压正端</a:t>
            </a:r>
          </a:p>
        </p:txBody>
      </p:sp>
      <p:sp>
        <p:nvSpPr>
          <p:cNvPr id="6151" name="AutoShape 7"/>
          <p:cNvSpPr>
            <a:spLocks noChangeArrowheads="1"/>
          </p:cNvSpPr>
          <p:nvPr/>
        </p:nvSpPr>
        <p:spPr bwMode="auto">
          <a:xfrm>
            <a:off x="2914650" y="5373688"/>
            <a:ext cx="1295400" cy="935037"/>
          </a:xfrm>
          <a:prstGeom prst="wedgeRoundRectCallout">
            <a:avLst>
              <a:gd name="adj1" fmla="val 60417"/>
              <a:gd name="adj2" fmla="val -103991"/>
              <a:gd name="adj3" fmla="val 16667"/>
            </a:avLst>
          </a:prstGeom>
          <a:solidFill>
            <a:srgbClr val="92D050"/>
          </a:solidFill>
          <a:ln w="9525">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输出电压负端</a:t>
            </a:r>
          </a:p>
        </p:txBody>
      </p:sp>
      <p:sp>
        <p:nvSpPr>
          <p:cNvPr id="132104" name="AutoShape 8"/>
          <p:cNvSpPr>
            <a:spLocks noChangeArrowheads="1"/>
          </p:cNvSpPr>
          <p:nvPr/>
        </p:nvSpPr>
        <p:spPr bwMode="auto">
          <a:xfrm>
            <a:off x="5938838" y="5373688"/>
            <a:ext cx="1511300" cy="935037"/>
          </a:xfrm>
          <a:prstGeom prst="wedgeRoundRectCallout">
            <a:avLst>
              <a:gd name="adj1" fmla="val -92963"/>
              <a:gd name="adj2" fmla="val -109931"/>
              <a:gd name="adj3" fmla="val 16667"/>
            </a:avLst>
          </a:prstGeom>
          <a:solidFill>
            <a:srgbClr val="92D050"/>
          </a:solidFill>
          <a:ln w="9525">
            <a:solidFill>
              <a:schemeClr val="tx1"/>
            </a:solidFill>
            <a:miter lim="800000"/>
            <a:headEnd/>
            <a:tailEnd/>
          </a:ln>
          <a:effectLst/>
          <a:extLst/>
        </p:spPr>
        <p:txBody>
          <a:bodyPr/>
          <a:lstStyle/>
          <a:p>
            <a:pPr algn="ctr">
              <a:defRPr/>
            </a:pPr>
            <a:r>
              <a:rPr lang="zh-CN" altLang="en-US" sz="2400" b="1">
                <a:latin typeface="Arial" charset="0"/>
              </a:rPr>
              <a:t>仪器外壳接地端</a:t>
            </a:r>
          </a:p>
        </p:txBody>
      </p:sp>
      <p:sp>
        <p:nvSpPr>
          <p:cNvPr id="132105" name="AutoShape 9"/>
          <p:cNvSpPr>
            <a:spLocks noChangeArrowheads="1"/>
          </p:cNvSpPr>
          <p:nvPr/>
        </p:nvSpPr>
        <p:spPr bwMode="auto">
          <a:xfrm>
            <a:off x="7810500" y="3933825"/>
            <a:ext cx="1223963" cy="1223963"/>
          </a:xfrm>
          <a:prstGeom prst="wedgeRoundRectCallout">
            <a:avLst>
              <a:gd name="adj1" fmla="val -119778"/>
              <a:gd name="adj2" fmla="val -55060"/>
              <a:gd name="adj3" fmla="val 16667"/>
            </a:avLst>
          </a:prstGeom>
          <a:solidFill>
            <a:srgbClr val="92D050"/>
          </a:solidFill>
          <a:ln w="9525" algn="ctr">
            <a:solidFill>
              <a:schemeClr val="tx1"/>
            </a:solidFill>
            <a:miter lim="800000"/>
            <a:headEnd/>
            <a:tailEnd/>
          </a:ln>
          <a:effectLst/>
          <a:extLst/>
        </p:spPr>
        <p:txBody>
          <a:bodyPr/>
          <a:lstStyle/>
          <a:p>
            <a:pPr algn="ctr">
              <a:defRPr/>
            </a:pPr>
            <a:r>
              <a:rPr lang="zh-CN" altLang="en-US" sz="2400" b="1">
                <a:latin typeface="Arial" charset="0"/>
              </a:rPr>
              <a:t>输出电压调节旋钮</a:t>
            </a:r>
          </a:p>
        </p:txBody>
      </p:sp>
      <p:sp>
        <p:nvSpPr>
          <p:cNvPr id="6154" name="AutoShape 10"/>
          <p:cNvSpPr>
            <a:spLocks noChangeArrowheads="1"/>
          </p:cNvSpPr>
          <p:nvPr/>
        </p:nvSpPr>
        <p:spPr bwMode="auto">
          <a:xfrm>
            <a:off x="7739063" y="5229225"/>
            <a:ext cx="1296987" cy="936625"/>
          </a:xfrm>
          <a:prstGeom prst="wedgeRoundRectCallout">
            <a:avLst>
              <a:gd name="adj1" fmla="val -106546"/>
              <a:gd name="adj2" fmla="val -104069"/>
              <a:gd name="adj3" fmla="val 16667"/>
            </a:avLst>
          </a:prstGeom>
          <a:solidFill>
            <a:srgbClr val="92D050"/>
          </a:solidFill>
          <a:ln w="9525" algn="ctr">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400" b="1"/>
              <a:t>5V</a:t>
            </a:r>
            <a:r>
              <a:rPr lang="zh-CN" altLang="en-US" sz="2400" b="1"/>
              <a:t>输出端口</a:t>
            </a:r>
          </a:p>
        </p:txBody>
      </p:sp>
      <p:sp>
        <p:nvSpPr>
          <p:cNvPr id="6155" name="AutoShape 11"/>
          <p:cNvSpPr>
            <a:spLocks noChangeArrowheads="1"/>
          </p:cNvSpPr>
          <p:nvPr/>
        </p:nvSpPr>
        <p:spPr bwMode="auto">
          <a:xfrm>
            <a:off x="7666037" y="2708275"/>
            <a:ext cx="1368425" cy="936625"/>
          </a:xfrm>
          <a:prstGeom prst="wedgeRoundRectCallout">
            <a:avLst>
              <a:gd name="adj1" fmla="val -177005"/>
              <a:gd name="adj2" fmla="val 64574"/>
              <a:gd name="adj3" fmla="val 16667"/>
            </a:avLst>
          </a:prstGeom>
          <a:solidFill>
            <a:srgbClr val="92D050"/>
          </a:solidFill>
          <a:ln w="9525" algn="ctr">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限流调节旋钮</a:t>
            </a:r>
          </a:p>
        </p:txBody>
      </p:sp>
      <p:sp>
        <p:nvSpPr>
          <p:cNvPr id="132108" name="AutoShape 12"/>
          <p:cNvSpPr>
            <a:spLocks noChangeArrowheads="1"/>
          </p:cNvSpPr>
          <p:nvPr/>
        </p:nvSpPr>
        <p:spPr bwMode="auto">
          <a:xfrm>
            <a:off x="467545" y="3500438"/>
            <a:ext cx="1439044" cy="897947"/>
          </a:xfrm>
          <a:prstGeom prst="wedgeRoundRectCallout">
            <a:avLst>
              <a:gd name="adj1" fmla="val 108269"/>
              <a:gd name="adj2" fmla="val -17875"/>
              <a:gd name="adj3" fmla="val 16667"/>
            </a:avLst>
          </a:prstGeom>
          <a:solidFill>
            <a:srgbClr val="92D050"/>
          </a:solidFill>
          <a:ln w="9525" algn="ctr">
            <a:solidFill>
              <a:schemeClr val="tx1"/>
            </a:solidFill>
            <a:miter lim="800000"/>
            <a:headEnd/>
            <a:tailEnd/>
          </a:ln>
          <a:effectLst/>
          <a:extLst/>
        </p:spPr>
        <p:txBody>
          <a:bodyPr/>
          <a:lstStyle/>
          <a:p>
            <a:pPr algn="ctr">
              <a:defRPr/>
            </a:pPr>
            <a:r>
              <a:rPr lang="zh-CN" altLang="en-US" sz="2400" b="1">
                <a:latin typeface="Arial" charset="0"/>
              </a:rPr>
              <a:t>输出开关</a:t>
            </a:r>
          </a:p>
        </p:txBody>
      </p:sp>
      <p:sp>
        <p:nvSpPr>
          <p:cNvPr id="132109" name="AutoShape 13"/>
          <p:cNvSpPr>
            <a:spLocks noChangeArrowheads="1"/>
          </p:cNvSpPr>
          <p:nvPr/>
        </p:nvSpPr>
        <p:spPr bwMode="auto">
          <a:xfrm>
            <a:off x="2265363" y="1196975"/>
            <a:ext cx="2232025" cy="503238"/>
          </a:xfrm>
          <a:prstGeom prst="wedgeRoundRectCallout">
            <a:avLst>
              <a:gd name="adj1" fmla="val 2491"/>
              <a:gd name="adj2" fmla="val 165458"/>
              <a:gd name="adj3" fmla="val 16667"/>
            </a:avLst>
          </a:prstGeom>
          <a:solidFill>
            <a:srgbClr val="92D050"/>
          </a:solidFill>
          <a:ln w="9525">
            <a:solidFill>
              <a:schemeClr val="tx1"/>
            </a:solidFill>
            <a:miter lim="800000"/>
            <a:headEnd/>
            <a:tailEnd/>
          </a:ln>
          <a:effectLst/>
          <a:extLst/>
        </p:spPr>
        <p:txBody>
          <a:bodyPr/>
          <a:lstStyle/>
          <a:p>
            <a:pPr algn="ctr">
              <a:defRPr/>
            </a:pPr>
            <a:r>
              <a:rPr lang="zh-CN" altLang="en-US" sz="2400" b="1">
                <a:latin typeface="Arial" charset="0"/>
              </a:rPr>
              <a:t>输出电流指示</a:t>
            </a:r>
          </a:p>
        </p:txBody>
      </p:sp>
      <p:sp>
        <p:nvSpPr>
          <p:cNvPr id="6158" name="AutoShape 14"/>
          <p:cNvSpPr>
            <a:spLocks noChangeArrowheads="1"/>
          </p:cNvSpPr>
          <p:nvPr/>
        </p:nvSpPr>
        <p:spPr bwMode="auto">
          <a:xfrm>
            <a:off x="4786313" y="1196975"/>
            <a:ext cx="2592387" cy="574675"/>
          </a:xfrm>
          <a:prstGeom prst="wedgeRoundRectCallout">
            <a:avLst>
              <a:gd name="adj1" fmla="val -53676"/>
              <a:gd name="adj2" fmla="val 134255"/>
              <a:gd name="adj3" fmla="val 16667"/>
            </a:avLst>
          </a:prstGeom>
          <a:solidFill>
            <a:srgbClr val="92D050"/>
          </a:solidFill>
          <a:ln w="9525">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输出电压指示</a:t>
            </a:r>
          </a:p>
        </p:txBody>
      </p:sp>
      <p:sp>
        <p:nvSpPr>
          <p:cNvPr id="6159" name="AutoShape 15"/>
          <p:cNvSpPr>
            <a:spLocks noChangeArrowheads="1"/>
          </p:cNvSpPr>
          <p:nvPr/>
        </p:nvSpPr>
        <p:spPr bwMode="auto">
          <a:xfrm>
            <a:off x="467544" y="2009775"/>
            <a:ext cx="1510481" cy="1274763"/>
          </a:xfrm>
          <a:prstGeom prst="wedgeRoundRectCallout">
            <a:avLst>
              <a:gd name="adj1" fmla="val 247879"/>
              <a:gd name="adj2" fmla="val 83400"/>
              <a:gd name="adj3" fmla="val 16667"/>
            </a:avLst>
          </a:prstGeom>
          <a:solidFill>
            <a:srgbClr val="92D050"/>
          </a:solidFill>
          <a:ln w="9525" algn="ctr">
            <a:solidFill>
              <a:schemeClr val="tx1"/>
            </a:solidFill>
            <a:miter lim="800000"/>
            <a:headEnd/>
            <a:tailEnd/>
          </a:ln>
          <a:effec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输出方式控制开关</a:t>
            </a:r>
          </a:p>
        </p:txBody>
      </p:sp>
      <p:sp>
        <p:nvSpPr>
          <p:cNvPr id="6160" name="灯片编号占位符 3"/>
          <p:cNvSpPr>
            <a:spLocks noGrp="1"/>
          </p:cNvSpPr>
          <p:nvPr>
            <p:ph type="sldNum" sz="quarter" idx="12"/>
          </p:nvPr>
        </p:nvSpPr>
        <p:spPr>
          <a:xfrm>
            <a:off x="8159750" y="6376988"/>
            <a:ext cx="984250" cy="292100"/>
          </a:xfrm>
          <a:solidFill>
            <a:srgbClr val="92D050"/>
          </a:solid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82CA17B8-3877-4897-A35B-C5DEE761542F}"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632276725"/>
      </p:ext>
    </p:extLst>
  </p:cSld>
  <p:clrMapOvr>
    <a:masterClrMapping/>
  </p:clrMapOvr>
  <p:transition advClick="0" advTm="6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Text Box 4"/>
          <p:cNvSpPr txBox="1">
            <a:spLocks noGrp="1" noChangeArrowheads="1"/>
          </p:cNvSpPr>
          <p:nvPr>
            <p:ph type="body" idx="1"/>
          </p:nvPr>
        </p:nvSpPr>
        <p:spPr bwMode="gray">
          <a:xfrm>
            <a:off x="457200" y="1447800"/>
            <a:ext cx="8362950" cy="4678363"/>
          </a:xfrm>
          <a:extLst>
            <a:ext uri="{909E8E84-426E-40DD-AFC4-6F175D3DCCD1}">
              <a14:hiddenFill xmlns:a14="http://schemas.microsoft.com/office/drawing/2010/main">
                <a:gradFill rotWithShape="1">
                  <a:gsLst>
                    <a:gs pos="0">
                      <a:schemeClr val="hlink"/>
                    </a:gs>
                    <a:gs pos="50000">
                      <a:schemeClr val="hlink">
                        <a:gamma/>
                        <a:tint val="0"/>
                        <a:invGamma/>
                      </a:schemeClr>
                    </a:gs>
                    <a:gs pos="100000">
                      <a:schemeClr val="hlink"/>
                    </a:gs>
                  </a:gsLst>
                  <a:lin ang="0" scaled="1"/>
                </a:gradFill>
              </a14:hiddenFill>
            </a:ext>
            <a:ext uri="{91240B29-F687-4F45-9708-019B960494DF}">
              <a14:hiddenLine xmlns:a14="http://schemas.microsoft.com/office/drawing/2010/main" w="28575" algn="ctr">
                <a:solidFill>
                  <a:schemeClr val="bg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lstStyle>
            <a:lvl1pPr/>
            <a:lvl2pPr marL="800100" indent="-342900"/>
            <a:lvl3pPr marL="1257300" indent="-342900"/>
            <a:lvl4pPr marL="1714500" indent="-342900"/>
            <a:lvl5pPr marL="2171700" indent="-342900"/>
            <a:lvl6pPr marL="2628900" indent="-342900"/>
            <a:lvl7pPr marL="3086100" indent="-342900"/>
            <a:lvl8pPr marL="3543300" indent="-342900"/>
            <a:lvl9pPr marL="4000500" indent="-342900"/>
          </a:lstStyle>
          <a:p>
            <a:pPr eaLnBrk="1" hangingPunct="1">
              <a:buFont typeface="Arial" charset="0"/>
              <a:buChar char="•"/>
              <a:defRPr/>
            </a:pPr>
            <a:r>
              <a:rPr lang="zh-CN" altLang="en-US" sz="3600" b="1" dirty="0" smtClean="0">
                <a:latin typeface="楷体" panose="02010609060101010101" pitchFamily="49" charset="-122"/>
                <a:ea typeface="楷体" panose="02010609060101010101" pitchFamily="49" charset="-122"/>
              </a:rPr>
              <a:t>稳压电源调整</a:t>
            </a:r>
            <a:r>
              <a:rPr lang="zh-CN" altLang="en-US" sz="3600" b="1" dirty="0" smtClean="0">
                <a:solidFill>
                  <a:srgbClr val="FF0000"/>
                </a:solidFill>
                <a:latin typeface="楷体" panose="02010609060101010101" pitchFamily="49" charset="-122"/>
                <a:ea typeface="楷体" panose="02010609060101010101" pitchFamily="49" charset="-122"/>
              </a:rPr>
              <a:t>限流值</a:t>
            </a:r>
            <a:r>
              <a:rPr lang="en-US" altLang="zh-CN" sz="3600" b="1" dirty="0" smtClean="0">
                <a:solidFill>
                  <a:srgbClr val="FF0000"/>
                </a:solidFill>
                <a:latin typeface="楷体" panose="02010609060101010101" pitchFamily="49" charset="-122"/>
                <a:ea typeface="楷体" panose="02010609060101010101" pitchFamily="49" charset="-122"/>
              </a:rPr>
              <a:t>50mA</a:t>
            </a:r>
            <a:r>
              <a:rPr lang="zh-CN" altLang="en-US" sz="3600" b="1" dirty="0" smtClean="0">
                <a:latin typeface="楷体" panose="02010609060101010101" pitchFamily="49" charset="-122"/>
                <a:ea typeface="楷体" panose="02010609060101010101" pitchFamily="49" charset="-122"/>
              </a:rPr>
              <a:t>。</a:t>
            </a:r>
            <a:endParaRPr lang="en-US" altLang="zh-CN" sz="3600" b="1" dirty="0" smtClean="0">
              <a:latin typeface="楷体" panose="02010609060101010101" pitchFamily="49" charset="-122"/>
              <a:ea typeface="楷体" panose="02010609060101010101" pitchFamily="49" charset="-122"/>
            </a:endParaRPr>
          </a:p>
          <a:p>
            <a:pPr eaLnBrk="1" hangingPunct="1">
              <a:buFont typeface="Arial" charset="0"/>
              <a:buChar char="•"/>
              <a:defRPr/>
            </a:pPr>
            <a:endParaRPr lang="zh-CN" altLang="en-US" sz="1800" b="1" dirty="0" smtClean="0">
              <a:latin typeface="楷体" panose="02010609060101010101" pitchFamily="49" charset="-122"/>
              <a:ea typeface="楷体" panose="02010609060101010101" pitchFamily="49" charset="-122"/>
            </a:endParaRPr>
          </a:p>
          <a:p>
            <a:pPr eaLnBrk="1" hangingPunct="1">
              <a:buFont typeface="Arial" charset="0"/>
              <a:buChar char="•"/>
              <a:defRPr/>
            </a:pPr>
            <a:r>
              <a:rPr lang="zh-CN" altLang="en-US" sz="3600" b="1" dirty="0" smtClean="0">
                <a:latin typeface="楷体" panose="02010609060101010101" pitchFamily="49" charset="-122"/>
                <a:ea typeface="楷体" panose="02010609060101010101" pitchFamily="49" charset="-122"/>
              </a:rPr>
              <a:t>测量发光管和稳压二极管的正反向特性时，要弄清楚它们的正极和负极。</a:t>
            </a:r>
            <a:endParaRPr lang="en-US" altLang="zh-CN" sz="3600" b="1" dirty="0" smtClean="0">
              <a:latin typeface="楷体" panose="02010609060101010101" pitchFamily="49" charset="-122"/>
              <a:ea typeface="楷体" panose="02010609060101010101" pitchFamily="49" charset="-122"/>
            </a:endParaRPr>
          </a:p>
          <a:p>
            <a:pPr eaLnBrk="1" hangingPunct="1">
              <a:buFont typeface="Arial" charset="0"/>
              <a:buChar char="•"/>
              <a:defRPr/>
            </a:pPr>
            <a:endParaRPr lang="zh-CN" altLang="en-US" sz="1600" b="1" dirty="0" smtClean="0">
              <a:latin typeface="楷体" panose="02010609060101010101" pitchFamily="49" charset="-122"/>
              <a:ea typeface="楷体" panose="02010609060101010101" pitchFamily="49" charset="-122"/>
            </a:endParaRPr>
          </a:p>
          <a:p>
            <a:pPr eaLnBrk="1" hangingPunct="1">
              <a:buFont typeface="Arial" charset="0"/>
              <a:buChar char="•"/>
              <a:defRPr/>
            </a:pPr>
            <a:r>
              <a:rPr lang="zh-CN" altLang="en-US" sz="3600" b="1" dirty="0" smtClean="0">
                <a:latin typeface="楷体" panose="02010609060101010101" pitchFamily="49" charset="-122"/>
                <a:ea typeface="楷体" panose="02010609060101010101" pitchFamily="49" charset="-122"/>
              </a:rPr>
              <a:t>需用</a:t>
            </a:r>
            <a:r>
              <a:rPr lang="zh-CN" altLang="en-US" sz="3600" b="1" dirty="0" smtClean="0">
                <a:solidFill>
                  <a:srgbClr val="FF0000"/>
                </a:solidFill>
                <a:latin typeface="楷体" panose="02010609060101010101" pitchFamily="49" charset="-122"/>
                <a:ea typeface="楷体" panose="02010609060101010101" pitchFamily="49" charset="-122"/>
              </a:rPr>
              <a:t>两块万用表</a:t>
            </a:r>
            <a:r>
              <a:rPr lang="zh-CN" altLang="en-US" sz="3600" b="1" dirty="0" smtClean="0">
                <a:latin typeface="楷体" panose="02010609060101010101" pitchFamily="49" charset="-122"/>
                <a:ea typeface="楷体" panose="02010609060101010101" pitchFamily="49" charset="-122"/>
              </a:rPr>
              <a:t>，一块作为电流表串联在电路中，一块作为电压表，并联在电路中，要注意正、反向时的表的连接。</a:t>
            </a:r>
            <a:endParaRPr lang="en-US" altLang="zh-CN" sz="3600" b="1" dirty="0" smtClean="0">
              <a:latin typeface="楷体" panose="02010609060101010101" pitchFamily="49" charset="-122"/>
              <a:ea typeface="楷体" panose="02010609060101010101" pitchFamily="49" charset="-122"/>
            </a:endParaRPr>
          </a:p>
        </p:txBody>
      </p:sp>
      <p:sp>
        <p:nvSpPr>
          <p:cNvPr id="22531" name="AutoShape 5"/>
          <p:cNvSpPr>
            <a:spLocks noChangeArrowheads="1"/>
          </p:cNvSpPr>
          <p:nvPr/>
        </p:nvSpPr>
        <p:spPr bwMode="gray">
          <a:xfrm>
            <a:off x="323850" y="476250"/>
            <a:ext cx="3600450" cy="684213"/>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zh-CN" altLang="en-US" sz="4000" b="1" dirty="0">
                <a:solidFill>
                  <a:srgbClr val="FFFF00"/>
                </a:solidFill>
                <a:latin typeface="微软雅黑" panose="020B0503020204020204" pitchFamily="34" charset="-122"/>
                <a:ea typeface="微软雅黑" panose="020B0503020204020204" pitchFamily="34" charset="-122"/>
                <a:cs typeface="+mj-cs"/>
              </a:rPr>
              <a:t>实验</a:t>
            </a:r>
            <a:r>
              <a:rPr lang="zh-CN" altLang="en-US" sz="4000" b="1" dirty="0">
                <a:solidFill>
                  <a:srgbClr val="FFFF00"/>
                </a:solidFill>
                <a:latin typeface="微软雅黑" panose="020B0503020204020204" pitchFamily="34" charset="-122"/>
                <a:ea typeface="微软雅黑" panose="020B0503020204020204" pitchFamily="34" charset="-122"/>
                <a:cs typeface="+mj-cs"/>
              </a:rPr>
              <a:t>注意事项 </a:t>
            </a:r>
          </a:p>
        </p:txBody>
      </p:sp>
      <p:sp>
        <p:nvSpPr>
          <p:cNvPr id="24580"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4B83A4B7-1696-44BC-9DD0-8D1FD4D139FF}"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20</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4228136640"/>
      </p:ext>
    </p:extLst>
  </p:cSld>
  <p:clrMapOvr>
    <a:masterClrMapping/>
  </p:clrMapOvr>
  <p:transition advClick="0" advTm="6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25413"/>
            <a:ext cx="7354888" cy="1143000"/>
          </a:xfrm>
        </p:spPr>
        <p:txBody>
          <a:bodyPr/>
          <a:lstStyle/>
          <a:p>
            <a:pPr eaLnBrk="1" hangingPunct="1"/>
            <a:r>
              <a:rPr lang="zh-CN" altLang="en-US" sz="3600" b="1" dirty="0" smtClean="0">
                <a:solidFill>
                  <a:srgbClr val="FFFF00"/>
                </a:solidFill>
                <a:latin typeface="微软雅黑" panose="020B0503020204020204" pitchFamily="34" charset="-122"/>
                <a:ea typeface="微软雅黑" panose="020B0503020204020204" pitchFamily="34" charset="-122"/>
              </a:rPr>
              <a:t>三、代维宁定理与诺顿定理（</a:t>
            </a:r>
            <a:r>
              <a:rPr lang="en-US" altLang="zh-CN" sz="3600" b="1" dirty="0" smtClean="0">
                <a:solidFill>
                  <a:srgbClr val="FFFF00"/>
                </a:solidFill>
                <a:latin typeface="微软雅黑" panose="020B0503020204020204" pitchFamily="34" charset="-122"/>
                <a:ea typeface="微软雅黑" panose="020B0503020204020204" pitchFamily="34" charset="-122"/>
              </a:rPr>
              <a:t>P33) </a:t>
            </a:r>
          </a:p>
        </p:txBody>
      </p:sp>
      <p:sp>
        <p:nvSpPr>
          <p:cNvPr id="25603" name="Rectangle 3"/>
          <p:cNvSpPr>
            <a:spLocks noGrp="1" noChangeArrowheads="1"/>
          </p:cNvSpPr>
          <p:nvPr>
            <p:ph type="body" idx="1"/>
          </p:nvPr>
        </p:nvSpPr>
        <p:spPr>
          <a:xfrm>
            <a:off x="179388" y="1268413"/>
            <a:ext cx="8713787" cy="3313112"/>
          </a:xfrm>
        </p:spPr>
        <p:txBody>
          <a:bodyPr/>
          <a:lstStyle/>
          <a:p>
            <a:pPr eaLnBrk="1" hangingPunct="1">
              <a:buFontTx/>
              <a:buNone/>
            </a:pPr>
            <a:r>
              <a:rPr lang="zh-CN" altLang="en-US" sz="2800" b="1" dirty="0" smtClean="0">
                <a:latin typeface="楷体" panose="02010609060101010101" pitchFamily="49" charset="-122"/>
                <a:ea typeface="楷体" panose="02010609060101010101" pitchFamily="49" charset="-122"/>
              </a:rPr>
              <a:t>（一）实验原理</a:t>
            </a:r>
          </a:p>
          <a:p>
            <a:pPr eaLnBrk="1" hangingPunct="1"/>
            <a:r>
              <a:rPr lang="zh-CN" altLang="en-US" sz="2800" b="1" dirty="0" smtClean="0">
                <a:latin typeface="楷体" panose="02010609060101010101" pitchFamily="49" charset="-122"/>
                <a:ea typeface="楷体" panose="02010609060101010101" pitchFamily="49" charset="-122"/>
              </a:rPr>
              <a:t>代维宁定理指出，任何一个</a:t>
            </a:r>
            <a:r>
              <a:rPr lang="zh-CN" altLang="en-US" b="1" dirty="0" smtClean="0">
                <a:solidFill>
                  <a:srgbClr val="00FF00"/>
                </a:solidFill>
                <a:latin typeface="楷体" panose="02010609060101010101" pitchFamily="49" charset="-122"/>
                <a:ea typeface="楷体" panose="02010609060101010101" pitchFamily="49" charset="-122"/>
              </a:rPr>
              <a:t>线性有源一端口网络</a:t>
            </a:r>
            <a:r>
              <a:rPr lang="zh-CN" altLang="en-US" sz="2800" b="1" dirty="0" smtClean="0">
                <a:latin typeface="楷体" panose="02010609060101010101" pitchFamily="49" charset="-122"/>
                <a:ea typeface="楷体" panose="02010609060101010101" pitchFamily="49" charset="-122"/>
              </a:rPr>
              <a:t>如图</a:t>
            </a:r>
            <a:r>
              <a:rPr lang="en-US" altLang="zh-CN" sz="2800" b="1" dirty="0" smtClean="0">
                <a:latin typeface="楷体" panose="02010609060101010101" pitchFamily="49" charset="-122"/>
                <a:ea typeface="楷体" panose="02010609060101010101" pitchFamily="49" charset="-122"/>
              </a:rPr>
              <a:t>5.15(a)</a:t>
            </a:r>
            <a:r>
              <a:rPr lang="zh-CN" altLang="en-US" sz="2800" b="1" dirty="0" smtClean="0">
                <a:latin typeface="楷体" panose="02010609060101010101" pitchFamily="49" charset="-122"/>
                <a:ea typeface="楷体" panose="02010609060101010101" pitchFamily="49" charset="-122"/>
              </a:rPr>
              <a:t>，对外部电路来说，总可以用</a:t>
            </a:r>
            <a:r>
              <a:rPr lang="zh-CN" altLang="en-US" b="1" dirty="0" smtClean="0">
                <a:solidFill>
                  <a:srgbClr val="00FF00"/>
                </a:solidFill>
                <a:latin typeface="楷体" panose="02010609060101010101" pitchFamily="49" charset="-122"/>
                <a:ea typeface="楷体" panose="02010609060101010101" pitchFamily="49" charset="-122"/>
              </a:rPr>
              <a:t>一个理想电压源与电阻串联组合</a:t>
            </a:r>
            <a:r>
              <a:rPr lang="zh-CN" altLang="en-US" sz="2800" b="1" dirty="0" smtClean="0">
                <a:latin typeface="楷体" panose="02010609060101010101" pitchFamily="49" charset="-122"/>
                <a:ea typeface="楷体" panose="02010609060101010101" pitchFamily="49" charset="-122"/>
              </a:rPr>
              <a:t>来代替，如图</a:t>
            </a:r>
            <a:r>
              <a:rPr lang="en-US" altLang="zh-CN" sz="2800" b="1" dirty="0" smtClean="0">
                <a:latin typeface="楷体" panose="02010609060101010101" pitchFamily="49" charset="-122"/>
                <a:ea typeface="楷体" panose="02010609060101010101" pitchFamily="49" charset="-122"/>
              </a:rPr>
              <a:t>5.15(b)</a:t>
            </a:r>
            <a:r>
              <a:rPr lang="zh-CN" altLang="en-US" sz="2800" b="1" dirty="0" smtClean="0">
                <a:latin typeface="楷体" panose="02010609060101010101" pitchFamily="49" charset="-122"/>
                <a:ea typeface="楷体" panose="02010609060101010101" pitchFamily="49" charset="-122"/>
              </a:rPr>
              <a:t>所示。其理想电压源的电压等于原网络端口的开路电压</a:t>
            </a:r>
            <a:r>
              <a:rPr lang="en-US" altLang="zh-CN" sz="2800" b="1" i="1" dirty="0" err="1" smtClean="0">
                <a:latin typeface="楷体" panose="02010609060101010101" pitchFamily="49" charset="-122"/>
                <a:ea typeface="楷体" panose="02010609060101010101" pitchFamily="49" charset="-122"/>
              </a:rPr>
              <a:t>V</a:t>
            </a:r>
            <a:r>
              <a:rPr lang="en-US" altLang="zh-CN" sz="2800" b="1" dirty="0" err="1" smtClean="0">
                <a:latin typeface="楷体" panose="02010609060101010101" pitchFamily="49" charset="-122"/>
                <a:ea typeface="楷体" panose="02010609060101010101" pitchFamily="49" charset="-122"/>
              </a:rPr>
              <a:t>oc</a:t>
            </a:r>
            <a:r>
              <a:rPr lang="zh-CN" altLang="en-US" sz="2800" b="1" dirty="0" smtClean="0">
                <a:latin typeface="楷体" panose="02010609060101010101" pitchFamily="49" charset="-122"/>
                <a:ea typeface="楷体" panose="02010609060101010101" pitchFamily="49" charset="-122"/>
              </a:rPr>
              <a:t>，电阻等于原网络中所有独立源为零值时的入端等效电阻</a:t>
            </a:r>
            <a:r>
              <a:rPr lang="en-US" altLang="zh-CN" sz="2800" b="1" i="1" dirty="0" smtClean="0">
                <a:latin typeface="楷体" panose="02010609060101010101" pitchFamily="49" charset="-122"/>
                <a:ea typeface="楷体" panose="02010609060101010101" pitchFamily="49" charset="-122"/>
              </a:rPr>
              <a:t>R</a:t>
            </a:r>
            <a:r>
              <a:rPr lang="en-US" altLang="zh-CN" sz="2800" b="1" dirty="0" smtClean="0">
                <a:latin typeface="楷体" panose="02010609060101010101" pitchFamily="49" charset="-122"/>
                <a:ea typeface="楷体" panose="02010609060101010101" pitchFamily="49" charset="-122"/>
              </a:rPr>
              <a:t>o </a:t>
            </a:r>
            <a:r>
              <a:rPr lang="zh-CN" altLang="en-US" sz="2800" b="1" dirty="0" smtClean="0">
                <a:latin typeface="楷体" panose="02010609060101010101" pitchFamily="49" charset="-122"/>
                <a:ea typeface="楷体" panose="02010609060101010101" pitchFamily="49" charset="-122"/>
              </a:rPr>
              <a:t>。 </a:t>
            </a:r>
          </a:p>
        </p:txBody>
      </p:sp>
      <p:sp>
        <p:nvSpPr>
          <p:cNvPr id="25604" name="Rectangle 5"/>
          <p:cNvSpPr>
            <a:spLocks noChangeArrowheads="1"/>
          </p:cNvSpPr>
          <p:nvPr/>
        </p:nvSpPr>
        <p:spPr bwMode="auto">
          <a:xfrm>
            <a:off x="3143250" y="4724400"/>
            <a:ext cx="420688" cy="122555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latin typeface="Times New Roman" panose="02020603050405020304" pitchFamily="18" charset="0"/>
              </a:rPr>
              <a:t>任意负载</a:t>
            </a:r>
            <a:endParaRPr lang="zh-CN" altLang="en-US" sz="2000" b="1"/>
          </a:p>
        </p:txBody>
      </p:sp>
      <p:sp>
        <p:nvSpPr>
          <p:cNvPr id="25605" name="Rectangle 6"/>
          <p:cNvSpPr>
            <a:spLocks noChangeArrowheads="1"/>
          </p:cNvSpPr>
          <p:nvPr/>
        </p:nvSpPr>
        <p:spPr bwMode="auto">
          <a:xfrm>
            <a:off x="6948488" y="4797425"/>
            <a:ext cx="719137" cy="95250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latin typeface="Times New Roman" panose="02020603050405020304" pitchFamily="18" charset="0"/>
              </a:rPr>
              <a:t>任意负载</a:t>
            </a:r>
            <a:endParaRPr lang="zh-CN" altLang="en-US" sz="2000" b="1"/>
          </a:p>
        </p:txBody>
      </p:sp>
      <p:sp>
        <p:nvSpPr>
          <p:cNvPr id="25606" name="Rectangle 8"/>
          <p:cNvSpPr>
            <a:spLocks noChangeArrowheads="1"/>
          </p:cNvSpPr>
          <p:nvPr/>
        </p:nvSpPr>
        <p:spPr bwMode="auto">
          <a:xfrm>
            <a:off x="1258888" y="4724400"/>
            <a:ext cx="865187" cy="1081088"/>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latin typeface="Times New Roman" panose="02020603050405020304" pitchFamily="18" charset="0"/>
              </a:rPr>
              <a:t>线性有源一端口网络</a:t>
            </a:r>
            <a:endParaRPr lang="zh-CN" altLang="en-US" sz="2000" b="1"/>
          </a:p>
        </p:txBody>
      </p:sp>
      <p:sp>
        <p:nvSpPr>
          <p:cNvPr id="25607" name="Oval 9"/>
          <p:cNvSpPr>
            <a:spLocks noChangeArrowheads="1"/>
          </p:cNvSpPr>
          <p:nvPr/>
        </p:nvSpPr>
        <p:spPr bwMode="auto">
          <a:xfrm>
            <a:off x="5003800" y="5157788"/>
            <a:ext cx="360363" cy="360362"/>
          </a:xfrm>
          <a:prstGeom prst="ellipse">
            <a:avLst/>
          </a:prstGeom>
          <a:noFill/>
          <a:ln w="127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000" b="1"/>
          </a:p>
        </p:txBody>
      </p:sp>
      <p:sp>
        <p:nvSpPr>
          <p:cNvPr id="25608" name="Rectangle 11"/>
          <p:cNvSpPr>
            <a:spLocks noChangeArrowheads="1"/>
          </p:cNvSpPr>
          <p:nvPr/>
        </p:nvSpPr>
        <p:spPr bwMode="auto">
          <a:xfrm>
            <a:off x="6156325" y="4941888"/>
            <a:ext cx="360363" cy="157162"/>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000" b="1"/>
          </a:p>
        </p:txBody>
      </p:sp>
      <p:sp>
        <p:nvSpPr>
          <p:cNvPr id="25609" name="Line 13"/>
          <p:cNvSpPr>
            <a:spLocks noChangeShapeType="1"/>
          </p:cNvSpPr>
          <p:nvPr/>
        </p:nvSpPr>
        <p:spPr bwMode="auto">
          <a:xfrm>
            <a:off x="2124075" y="4941888"/>
            <a:ext cx="604838" cy="1587"/>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0" name="Line 14"/>
          <p:cNvSpPr>
            <a:spLocks noChangeShapeType="1"/>
          </p:cNvSpPr>
          <p:nvPr/>
        </p:nvSpPr>
        <p:spPr bwMode="auto">
          <a:xfrm>
            <a:off x="2700338" y="4941888"/>
            <a:ext cx="471487" cy="1587"/>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1" name="Line 15"/>
          <p:cNvSpPr>
            <a:spLocks noChangeShapeType="1"/>
          </p:cNvSpPr>
          <p:nvPr/>
        </p:nvSpPr>
        <p:spPr bwMode="auto">
          <a:xfrm>
            <a:off x="2124075" y="5734050"/>
            <a:ext cx="1000125" cy="1588"/>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2" name="Line 16"/>
          <p:cNvSpPr>
            <a:spLocks noChangeShapeType="1"/>
          </p:cNvSpPr>
          <p:nvPr/>
        </p:nvSpPr>
        <p:spPr bwMode="auto">
          <a:xfrm flipV="1">
            <a:off x="5148263" y="5013325"/>
            <a:ext cx="20637" cy="677863"/>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3" name="Line 17"/>
          <p:cNvSpPr>
            <a:spLocks noChangeShapeType="1"/>
          </p:cNvSpPr>
          <p:nvPr/>
        </p:nvSpPr>
        <p:spPr bwMode="auto">
          <a:xfrm>
            <a:off x="5148263" y="5013325"/>
            <a:ext cx="503237" cy="0"/>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4" name="Line 18"/>
          <p:cNvSpPr>
            <a:spLocks noChangeShapeType="1"/>
          </p:cNvSpPr>
          <p:nvPr/>
        </p:nvSpPr>
        <p:spPr bwMode="auto">
          <a:xfrm>
            <a:off x="5651500" y="5013325"/>
            <a:ext cx="504825"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5" name="Line 19"/>
          <p:cNvSpPr>
            <a:spLocks noChangeShapeType="1"/>
          </p:cNvSpPr>
          <p:nvPr/>
        </p:nvSpPr>
        <p:spPr bwMode="auto">
          <a:xfrm>
            <a:off x="6515100" y="5013325"/>
            <a:ext cx="438150"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6" name="Line 20"/>
          <p:cNvSpPr>
            <a:spLocks noChangeShapeType="1"/>
          </p:cNvSpPr>
          <p:nvPr/>
        </p:nvSpPr>
        <p:spPr bwMode="auto">
          <a:xfrm>
            <a:off x="5148263" y="5661025"/>
            <a:ext cx="1809750" cy="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5617" name="Rectangle 27"/>
          <p:cNvSpPr>
            <a:spLocks noChangeArrowheads="1"/>
          </p:cNvSpPr>
          <p:nvPr/>
        </p:nvSpPr>
        <p:spPr bwMode="auto">
          <a:xfrm>
            <a:off x="2339975" y="5734050"/>
            <a:ext cx="377825" cy="280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a:t>
            </a:r>
            <a:endParaRPr lang="en-US" altLang="zh-CN" sz="2000" b="1"/>
          </a:p>
        </p:txBody>
      </p:sp>
      <p:sp>
        <p:nvSpPr>
          <p:cNvPr id="25618" name="Rectangle 28"/>
          <p:cNvSpPr>
            <a:spLocks noChangeArrowheads="1"/>
          </p:cNvSpPr>
          <p:nvPr/>
        </p:nvSpPr>
        <p:spPr bwMode="auto">
          <a:xfrm>
            <a:off x="2987675" y="5445125"/>
            <a:ext cx="219075" cy="280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b</a:t>
            </a:r>
            <a:endParaRPr lang="en-US" altLang="zh-CN" sz="2000" b="1"/>
          </a:p>
        </p:txBody>
      </p:sp>
      <p:sp>
        <p:nvSpPr>
          <p:cNvPr id="25619" name="Rectangle 29"/>
          <p:cNvSpPr>
            <a:spLocks noChangeArrowheads="1"/>
          </p:cNvSpPr>
          <p:nvPr/>
        </p:nvSpPr>
        <p:spPr bwMode="auto">
          <a:xfrm>
            <a:off x="2916238" y="4652963"/>
            <a:ext cx="254000" cy="280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a:t>
            </a:r>
            <a:endParaRPr lang="en-US" altLang="zh-CN" sz="2000" b="1"/>
          </a:p>
        </p:txBody>
      </p:sp>
      <p:sp>
        <p:nvSpPr>
          <p:cNvPr id="25620" name="Rectangle 30"/>
          <p:cNvSpPr>
            <a:spLocks noChangeArrowheads="1"/>
          </p:cNvSpPr>
          <p:nvPr/>
        </p:nvSpPr>
        <p:spPr bwMode="auto">
          <a:xfrm>
            <a:off x="2411413" y="4652963"/>
            <a:ext cx="222250"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I</a:t>
            </a:r>
            <a:endParaRPr lang="en-US" altLang="zh-CN" sz="2000" b="1"/>
          </a:p>
        </p:txBody>
      </p:sp>
      <p:sp>
        <p:nvSpPr>
          <p:cNvPr id="25621" name="Rectangle 32"/>
          <p:cNvSpPr>
            <a:spLocks noChangeArrowheads="1"/>
          </p:cNvSpPr>
          <p:nvPr/>
        </p:nvSpPr>
        <p:spPr bwMode="auto">
          <a:xfrm>
            <a:off x="6732588" y="4941888"/>
            <a:ext cx="287337" cy="36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t>
            </a:r>
            <a:endParaRPr lang="en-US" altLang="zh-CN" sz="2000" b="1"/>
          </a:p>
        </p:txBody>
      </p:sp>
      <p:sp>
        <p:nvSpPr>
          <p:cNvPr id="25622" name="Rectangle 33"/>
          <p:cNvSpPr>
            <a:spLocks noChangeArrowheads="1"/>
          </p:cNvSpPr>
          <p:nvPr/>
        </p:nvSpPr>
        <p:spPr bwMode="auto">
          <a:xfrm>
            <a:off x="5364163" y="4941888"/>
            <a:ext cx="357187" cy="334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t>
            </a:r>
            <a:endParaRPr lang="en-US" altLang="zh-CN" sz="2000" b="1"/>
          </a:p>
        </p:txBody>
      </p:sp>
      <p:sp>
        <p:nvSpPr>
          <p:cNvPr id="25623" name="Rectangle 34"/>
          <p:cNvSpPr>
            <a:spLocks noChangeArrowheads="1"/>
          </p:cNvSpPr>
          <p:nvPr/>
        </p:nvSpPr>
        <p:spPr bwMode="auto">
          <a:xfrm>
            <a:off x="2124075" y="4868863"/>
            <a:ext cx="222250" cy="280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t>
            </a:r>
            <a:endParaRPr lang="en-US" altLang="zh-CN" sz="2000" b="1"/>
          </a:p>
        </p:txBody>
      </p:sp>
      <p:sp>
        <p:nvSpPr>
          <p:cNvPr id="25624" name="Rectangle 36"/>
          <p:cNvSpPr>
            <a:spLocks noChangeArrowheads="1"/>
          </p:cNvSpPr>
          <p:nvPr/>
        </p:nvSpPr>
        <p:spPr bwMode="auto">
          <a:xfrm>
            <a:off x="5291138" y="5445125"/>
            <a:ext cx="255587"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000" b="1">
                <a:latin typeface="Times New Roman" panose="02020603050405020304" pitchFamily="18" charset="0"/>
              </a:rPr>
              <a:t>－</a:t>
            </a:r>
            <a:endParaRPr lang="zh-CN" altLang="en-US" sz="2000" b="1"/>
          </a:p>
        </p:txBody>
      </p:sp>
      <p:sp>
        <p:nvSpPr>
          <p:cNvPr id="25625" name="Rectangle 37"/>
          <p:cNvSpPr>
            <a:spLocks noChangeArrowheads="1"/>
          </p:cNvSpPr>
          <p:nvPr/>
        </p:nvSpPr>
        <p:spPr bwMode="auto">
          <a:xfrm>
            <a:off x="6659563" y="5445125"/>
            <a:ext cx="250825" cy="369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000" b="1">
                <a:latin typeface="Times New Roman" panose="02020603050405020304" pitchFamily="18" charset="0"/>
              </a:rPr>
              <a:t>－</a:t>
            </a:r>
            <a:endParaRPr lang="zh-CN" altLang="en-US" sz="2000" b="1"/>
          </a:p>
        </p:txBody>
      </p:sp>
      <p:sp>
        <p:nvSpPr>
          <p:cNvPr id="25626" name="Rectangle 38"/>
          <p:cNvSpPr>
            <a:spLocks noChangeArrowheads="1"/>
          </p:cNvSpPr>
          <p:nvPr/>
        </p:nvSpPr>
        <p:spPr bwMode="auto">
          <a:xfrm>
            <a:off x="2124075" y="5445125"/>
            <a:ext cx="533400"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000" b="1">
                <a:latin typeface="Times New Roman" panose="02020603050405020304" pitchFamily="18" charset="0"/>
              </a:rPr>
              <a:t>－</a:t>
            </a:r>
            <a:endParaRPr lang="zh-CN" altLang="en-US" sz="2000" b="1"/>
          </a:p>
        </p:txBody>
      </p:sp>
      <p:sp>
        <p:nvSpPr>
          <p:cNvPr id="25627" name="Rectangle 39"/>
          <p:cNvSpPr>
            <a:spLocks noChangeArrowheads="1"/>
          </p:cNvSpPr>
          <p:nvPr/>
        </p:nvSpPr>
        <p:spPr bwMode="auto">
          <a:xfrm>
            <a:off x="5507038" y="4724400"/>
            <a:ext cx="239712" cy="33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I</a:t>
            </a:r>
            <a:endParaRPr lang="en-US" altLang="zh-CN" sz="2000" b="1"/>
          </a:p>
        </p:txBody>
      </p:sp>
      <p:sp>
        <p:nvSpPr>
          <p:cNvPr id="25628" name="Rectangle 40"/>
          <p:cNvSpPr>
            <a:spLocks noChangeArrowheads="1"/>
          </p:cNvSpPr>
          <p:nvPr/>
        </p:nvSpPr>
        <p:spPr bwMode="auto">
          <a:xfrm>
            <a:off x="6083300" y="4581525"/>
            <a:ext cx="43180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R</a:t>
            </a:r>
            <a:r>
              <a:rPr lang="en-US" altLang="zh-CN" sz="2000" b="1" baseline="-25000">
                <a:latin typeface="Times New Roman" panose="02020603050405020304" pitchFamily="18" charset="0"/>
              </a:rPr>
              <a:t>o</a:t>
            </a:r>
            <a:endParaRPr lang="en-US" altLang="zh-CN" sz="2000" b="1"/>
          </a:p>
        </p:txBody>
      </p:sp>
      <p:sp>
        <p:nvSpPr>
          <p:cNvPr id="25629" name="Rectangle 41"/>
          <p:cNvSpPr>
            <a:spLocks noChangeArrowheads="1"/>
          </p:cNvSpPr>
          <p:nvPr/>
        </p:nvSpPr>
        <p:spPr bwMode="auto">
          <a:xfrm>
            <a:off x="5364163" y="5157788"/>
            <a:ext cx="455612"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V</a:t>
            </a:r>
            <a:r>
              <a:rPr lang="en-US" altLang="zh-CN" sz="2000" b="1" baseline="-25000">
                <a:latin typeface="Times New Roman" panose="02020603050405020304" pitchFamily="18" charset="0"/>
              </a:rPr>
              <a:t>oc</a:t>
            </a:r>
            <a:endParaRPr lang="en-US" altLang="zh-CN" sz="2000" b="1"/>
          </a:p>
        </p:txBody>
      </p:sp>
      <p:sp>
        <p:nvSpPr>
          <p:cNvPr id="25630" name="Rectangle 42"/>
          <p:cNvSpPr>
            <a:spLocks noChangeArrowheads="1"/>
          </p:cNvSpPr>
          <p:nvPr/>
        </p:nvSpPr>
        <p:spPr bwMode="auto">
          <a:xfrm>
            <a:off x="6588125" y="5157788"/>
            <a:ext cx="576263"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V</a:t>
            </a:r>
            <a:r>
              <a:rPr lang="en-US" altLang="zh-CN" sz="2000" b="1" baseline="-25000">
                <a:latin typeface="Times New Roman" panose="02020603050405020304" pitchFamily="18" charset="0"/>
              </a:rPr>
              <a:t>b</a:t>
            </a:r>
            <a:endParaRPr lang="en-US" altLang="zh-CN" sz="2000" b="1"/>
          </a:p>
        </p:txBody>
      </p:sp>
      <p:sp>
        <p:nvSpPr>
          <p:cNvPr id="25631" name="Rectangle 43"/>
          <p:cNvSpPr>
            <a:spLocks noChangeArrowheads="1"/>
          </p:cNvSpPr>
          <p:nvPr/>
        </p:nvSpPr>
        <p:spPr bwMode="auto">
          <a:xfrm>
            <a:off x="6731000" y="4652963"/>
            <a:ext cx="88900" cy="258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a:t>
            </a:r>
            <a:endParaRPr lang="en-US" altLang="zh-CN" sz="2000" b="1"/>
          </a:p>
        </p:txBody>
      </p:sp>
      <p:sp>
        <p:nvSpPr>
          <p:cNvPr id="25632" name="Rectangle 44"/>
          <p:cNvSpPr>
            <a:spLocks noChangeArrowheads="1"/>
          </p:cNvSpPr>
          <p:nvPr/>
        </p:nvSpPr>
        <p:spPr bwMode="auto">
          <a:xfrm>
            <a:off x="6731000" y="5589588"/>
            <a:ext cx="217488"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b</a:t>
            </a:r>
            <a:endParaRPr lang="en-US" altLang="zh-CN" sz="2000" b="1"/>
          </a:p>
        </p:txBody>
      </p:sp>
      <p:sp>
        <p:nvSpPr>
          <p:cNvPr id="25633" name="Rectangle 45"/>
          <p:cNvSpPr>
            <a:spLocks noChangeArrowheads="1"/>
          </p:cNvSpPr>
          <p:nvPr/>
        </p:nvSpPr>
        <p:spPr bwMode="auto">
          <a:xfrm>
            <a:off x="5940425" y="5734050"/>
            <a:ext cx="51435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(b)</a:t>
            </a:r>
            <a:endParaRPr lang="en-US" altLang="zh-CN" sz="2000" b="1"/>
          </a:p>
        </p:txBody>
      </p:sp>
      <p:sp>
        <p:nvSpPr>
          <p:cNvPr id="25634" name="Rectangle 53"/>
          <p:cNvSpPr>
            <a:spLocks noChangeArrowheads="1"/>
          </p:cNvSpPr>
          <p:nvPr/>
        </p:nvSpPr>
        <p:spPr bwMode="auto">
          <a:xfrm>
            <a:off x="2124075" y="5157788"/>
            <a:ext cx="360363"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V</a:t>
            </a:r>
            <a:endParaRPr lang="en-US" altLang="zh-CN" sz="2000" b="1"/>
          </a:p>
        </p:txBody>
      </p:sp>
      <p:sp>
        <p:nvSpPr>
          <p:cNvPr id="25635" name="Rectangle 57"/>
          <p:cNvSpPr>
            <a:spLocks noChangeArrowheads="1"/>
          </p:cNvSpPr>
          <p:nvPr/>
        </p:nvSpPr>
        <p:spPr bwMode="auto">
          <a:xfrm>
            <a:off x="2700338" y="6092825"/>
            <a:ext cx="446405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400" b="1">
                <a:latin typeface="黑体" panose="02010609060101010101" pitchFamily="49" charset="-122"/>
                <a:ea typeface="黑体" panose="02010609060101010101" pitchFamily="49" charset="-122"/>
              </a:rPr>
              <a:t>图</a:t>
            </a:r>
            <a:r>
              <a:rPr lang="en-US" altLang="zh-CN" sz="2400" b="1">
                <a:latin typeface="黑体" panose="02010609060101010101" pitchFamily="49" charset="-122"/>
                <a:ea typeface="黑体" panose="02010609060101010101" pitchFamily="49" charset="-122"/>
              </a:rPr>
              <a:t>5.15  </a:t>
            </a:r>
            <a:r>
              <a:rPr lang="zh-CN" altLang="en-US" sz="2400" b="1">
                <a:latin typeface="黑体" panose="02010609060101010101" pitchFamily="49" charset="-122"/>
                <a:ea typeface="黑体" panose="02010609060101010101" pitchFamily="49" charset="-122"/>
              </a:rPr>
              <a:t>代维宁定理等效电路</a:t>
            </a:r>
            <a:endParaRPr lang="zh-CN" altLang="en-US" sz="2400" b="1"/>
          </a:p>
        </p:txBody>
      </p:sp>
      <p:sp>
        <p:nvSpPr>
          <p:cNvPr id="25636" name="AutoShape 60"/>
          <p:cNvSpPr>
            <a:spLocks noChangeArrowheads="1"/>
          </p:cNvSpPr>
          <p:nvPr/>
        </p:nvSpPr>
        <p:spPr bwMode="auto">
          <a:xfrm>
            <a:off x="3851275" y="5157788"/>
            <a:ext cx="936625" cy="358775"/>
          </a:xfrm>
          <a:prstGeom prst="rightArrow">
            <a:avLst>
              <a:gd name="adj1" fmla="val 50000"/>
              <a:gd name="adj2" fmla="val 6526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5637"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5B0C3A8F-1356-4B26-B3AC-A825084E705C}"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21</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4087608904"/>
      </p:ext>
    </p:extLst>
  </p:cSld>
  <p:clrMapOvr>
    <a:masterClrMapping/>
  </p:clrMapOvr>
  <p:transition advClick="0" advTm="6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57200" y="836613"/>
            <a:ext cx="8229600" cy="2808287"/>
          </a:xfrm>
        </p:spPr>
        <p:txBody>
          <a:bodyPr/>
          <a:lstStyle/>
          <a:p>
            <a:pPr eaLnBrk="1" hangingPunct="1"/>
            <a:r>
              <a:rPr lang="zh-CN" altLang="en-US" sz="2800" b="1" dirty="0" smtClean="0">
                <a:latin typeface="楷体" panose="02010609060101010101" pitchFamily="49" charset="-122"/>
                <a:ea typeface="楷体" panose="02010609060101010101" pitchFamily="49" charset="-122"/>
              </a:rPr>
              <a:t>诺顿定理是代维宁定理的对偶形式，它指出任何一个</a:t>
            </a:r>
            <a:r>
              <a:rPr lang="zh-CN" altLang="en-US" sz="2800" b="1" dirty="0" smtClean="0">
                <a:solidFill>
                  <a:srgbClr val="00FF00"/>
                </a:solidFill>
                <a:latin typeface="楷体" panose="02010609060101010101" pitchFamily="49" charset="-122"/>
                <a:ea typeface="楷体" panose="02010609060101010101" pitchFamily="49" charset="-122"/>
              </a:rPr>
              <a:t>线性有源一端口网络</a:t>
            </a:r>
            <a:r>
              <a:rPr lang="zh-CN" altLang="en-US" sz="2800" b="1" dirty="0" smtClean="0">
                <a:latin typeface="楷体" panose="02010609060101010101" pitchFamily="49" charset="-122"/>
                <a:ea typeface="楷体" panose="02010609060101010101" pitchFamily="49" charset="-122"/>
              </a:rPr>
              <a:t>，对外部电路来说，总可以用</a:t>
            </a:r>
            <a:r>
              <a:rPr lang="zh-CN" altLang="en-US" sz="2800" b="1" dirty="0" smtClean="0">
                <a:solidFill>
                  <a:srgbClr val="00FF00"/>
                </a:solidFill>
                <a:latin typeface="楷体" panose="02010609060101010101" pitchFamily="49" charset="-122"/>
                <a:ea typeface="楷体" panose="02010609060101010101" pitchFamily="49" charset="-122"/>
              </a:rPr>
              <a:t>一个理想电流源与电导并联组合</a:t>
            </a:r>
            <a:r>
              <a:rPr lang="zh-CN" altLang="en-US" sz="2800" b="1" dirty="0" smtClean="0">
                <a:latin typeface="楷体" panose="02010609060101010101" pitchFamily="49" charset="-122"/>
                <a:ea typeface="楷体" panose="02010609060101010101" pitchFamily="49" charset="-122"/>
              </a:rPr>
              <a:t>来代替，如图</a:t>
            </a:r>
            <a:r>
              <a:rPr lang="en-US" altLang="zh-CN" sz="2800" b="1" dirty="0" smtClean="0">
                <a:latin typeface="楷体" panose="02010609060101010101" pitchFamily="49" charset="-122"/>
                <a:ea typeface="楷体" panose="02010609060101010101" pitchFamily="49" charset="-122"/>
              </a:rPr>
              <a:t>5.15(c)</a:t>
            </a:r>
            <a:r>
              <a:rPr lang="zh-CN" altLang="en-US" sz="2800" b="1" dirty="0" smtClean="0">
                <a:latin typeface="楷体" panose="02010609060101010101" pitchFamily="49" charset="-122"/>
                <a:ea typeface="楷体" panose="02010609060101010101" pitchFamily="49" charset="-122"/>
              </a:rPr>
              <a:t>所示。其理想电流源的电流等于原网络端口的短路电流</a:t>
            </a:r>
            <a:r>
              <a:rPr lang="en-US" altLang="zh-CN" sz="2800" b="1" i="1" dirty="0" err="1" smtClean="0">
                <a:latin typeface="楷体" panose="02010609060101010101" pitchFamily="49" charset="-122"/>
                <a:ea typeface="楷体" panose="02010609060101010101" pitchFamily="49" charset="-122"/>
              </a:rPr>
              <a:t>I</a:t>
            </a:r>
            <a:r>
              <a:rPr lang="en-US" altLang="zh-CN" sz="2800" b="1" dirty="0" err="1" smtClean="0">
                <a:latin typeface="楷体" panose="02010609060101010101" pitchFamily="49" charset="-122"/>
                <a:ea typeface="楷体" panose="02010609060101010101" pitchFamily="49" charset="-122"/>
              </a:rPr>
              <a:t>sc</a:t>
            </a:r>
            <a:r>
              <a:rPr lang="zh-CN" altLang="en-US" sz="2800" b="1" dirty="0" smtClean="0">
                <a:latin typeface="楷体" panose="02010609060101010101" pitchFamily="49" charset="-122"/>
                <a:ea typeface="楷体" panose="02010609060101010101" pitchFamily="49" charset="-122"/>
              </a:rPr>
              <a:t>，电导等于原网络中所有独立源为零值时的入端等值电导</a:t>
            </a:r>
            <a:r>
              <a:rPr lang="en-US" altLang="zh-CN" sz="2800" b="1" i="1" dirty="0" smtClean="0">
                <a:latin typeface="楷体" panose="02010609060101010101" pitchFamily="49" charset="-122"/>
                <a:ea typeface="楷体" panose="02010609060101010101" pitchFamily="49" charset="-122"/>
              </a:rPr>
              <a:t>G</a:t>
            </a:r>
            <a:r>
              <a:rPr lang="en-US" altLang="zh-CN" sz="2800" b="1" dirty="0" smtClean="0">
                <a:latin typeface="楷体" panose="02010609060101010101" pitchFamily="49" charset="-122"/>
                <a:ea typeface="楷体" panose="02010609060101010101" pitchFamily="49" charset="-122"/>
              </a:rPr>
              <a:t>o(</a:t>
            </a:r>
            <a:r>
              <a:rPr lang="en-US" altLang="zh-CN" sz="2800" b="1" i="1" dirty="0" smtClean="0">
                <a:latin typeface="楷体" panose="02010609060101010101" pitchFamily="49" charset="-122"/>
                <a:ea typeface="楷体" panose="02010609060101010101" pitchFamily="49" charset="-122"/>
              </a:rPr>
              <a:t>G</a:t>
            </a:r>
            <a:r>
              <a:rPr lang="en-US" altLang="zh-CN" sz="2800" b="1" dirty="0" smtClean="0">
                <a:latin typeface="楷体" panose="02010609060101010101" pitchFamily="49" charset="-122"/>
                <a:ea typeface="楷体" panose="02010609060101010101" pitchFamily="49" charset="-122"/>
              </a:rPr>
              <a:t>o=1/</a:t>
            </a:r>
            <a:r>
              <a:rPr lang="en-US" altLang="zh-CN" sz="2800" b="1" i="1" dirty="0" smtClean="0">
                <a:latin typeface="楷体" panose="02010609060101010101" pitchFamily="49" charset="-122"/>
                <a:ea typeface="楷体" panose="02010609060101010101" pitchFamily="49" charset="-122"/>
              </a:rPr>
              <a:t>R</a:t>
            </a:r>
            <a:r>
              <a:rPr lang="en-US" altLang="zh-CN" sz="2800" b="1" dirty="0" smtClean="0">
                <a:latin typeface="楷体" panose="02010609060101010101" pitchFamily="49" charset="-122"/>
                <a:ea typeface="楷体" panose="02010609060101010101" pitchFamily="49" charset="-122"/>
              </a:rPr>
              <a:t>o)</a:t>
            </a:r>
            <a:r>
              <a:rPr lang="zh-CN" altLang="en-US" sz="2800" b="1" dirty="0" smtClean="0">
                <a:latin typeface="楷体" panose="02010609060101010101" pitchFamily="49" charset="-122"/>
                <a:ea typeface="楷体" panose="02010609060101010101" pitchFamily="49" charset="-122"/>
              </a:rPr>
              <a:t>。 </a:t>
            </a:r>
          </a:p>
        </p:txBody>
      </p:sp>
      <p:sp>
        <p:nvSpPr>
          <p:cNvPr id="26627" name="Rectangle 7"/>
          <p:cNvSpPr>
            <a:spLocks noChangeArrowheads="1"/>
          </p:cNvSpPr>
          <p:nvPr/>
        </p:nvSpPr>
        <p:spPr bwMode="auto">
          <a:xfrm>
            <a:off x="7667625" y="3789363"/>
            <a:ext cx="433388" cy="1223962"/>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latin typeface="Times New Roman" panose="02020603050405020304" pitchFamily="18" charset="0"/>
              </a:rPr>
              <a:t>任意负载</a:t>
            </a:r>
            <a:endParaRPr lang="zh-CN" altLang="en-US" sz="2000" b="1"/>
          </a:p>
        </p:txBody>
      </p:sp>
      <p:sp>
        <p:nvSpPr>
          <p:cNvPr id="26628" name="Oval 10"/>
          <p:cNvSpPr>
            <a:spLocks noChangeArrowheads="1"/>
          </p:cNvSpPr>
          <p:nvPr/>
        </p:nvSpPr>
        <p:spPr bwMode="auto">
          <a:xfrm>
            <a:off x="5364163" y="4149725"/>
            <a:ext cx="363537" cy="358775"/>
          </a:xfrm>
          <a:prstGeom prst="ellipse">
            <a:avLst/>
          </a:prstGeom>
          <a:noFill/>
          <a:ln w="28575">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000" b="1"/>
          </a:p>
        </p:txBody>
      </p:sp>
      <p:sp>
        <p:nvSpPr>
          <p:cNvPr id="26629" name="Rectangle 12"/>
          <p:cNvSpPr>
            <a:spLocks noChangeArrowheads="1"/>
          </p:cNvSpPr>
          <p:nvPr/>
        </p:nvSpPr>
        <p:spPr bwMode="auto">
          <a:xfrm>
            <a:off x="6588125" y="4149725"/>
            <a:ext cx="144463" cy="360363"/>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000" b="1"/>
          </a:p>
        </p:txBody>
      </p:sp>
      <p:sp>
        <p:nvSpPr>
          <p:cNvPr id="26630" name="Line 21"/>
          <p:cNvSpPr>
            <a:spLocks noChangeShapeType="1"/>
          </p:cNvSpPr>
          <p:nvPr/>
        </p:nvSpPr>
        <p:spPr bwMode="auto">
          <a:xfrm>
            <a:off x="5364163" y="4365625"/>
            <a:ext cx="360362"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31" name="Line 22"/>
          <p:cNvSpPr>
            <a:spLocks noChangeShapeType="1"/>
          </p:cNvSpPr>
          <p:nvPr/>
        </p:nvSpPr>
        <p:spPr bwMode="auto">
          <a:xfrm flipH="1">
            <a:off x="5508625" y="4510088"/>
            <a:ext cx="0" cy="307975"/>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32" name="Line 23"/>
          <p:cNvSpPr>
            <a:spLocks noChangeShapeType="1"/>
          </p:cNvSpPr>
          <p:nvPr/>
        </p:nvSpPr>
        <p:spPr bwMode="auto">
          <a:xfrm>
            <a:off x="5508625" y="4797425"/>
            <a:ext cx="2171700" cy="1588"/>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33" name="Line 24"/>
          <p:cNvSpPr>
            <a:spLocks noChangeShapeType="1"/>
          </p:cNvSpPr>
          <p:nvPr/>
        </p:nvSpPr>
        <p:spPr bwMode="auto">
          <a:xfrm flipH="1" flipV="1">
            <a:off x="5508625" y="3933825"/>
            <a:ext cx="12700" cy="261938"/>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34" name="Line 25"/>
          <p:cNvSpPr>
            <a:spLocks noChangeShapeType="1"/>
          </p:cNvSpPr>
          <p:nvPr/>
        </p:nvSpPr>
        <p:spPr bwMode="auto">
          <a:xfrm>
            <a:off x="5508625" y="3933825"/>
            <a:ext cx="2143125" cy="1588"/>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35" name="Rectangle 31"/>
          <p:cNvSpPr>
            <a:spLocks noChangeArrowheads="1"/>
          </p:cNvSpPr>
          <p:nvPr/>
        </p:nvSpPr>
        <p:spPr bwMode="auto">
          <a:xfrm>
            <a:off x="7235825" y="3860800"/>
            <a:ext cx="249238" cy="369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t>
            </a:r>
            <a:endParaRPr lang="en-US" altLang="zh-CN" sz="2000" b="1"/>
          </a:p>
        </p:txBody>
      </p:sp>
      <p:sp>
        <p:nvSpPr>
          <p:cNvPr id="26636" name="Rectangle 35"/>
          <p:cNvSpPr>
            <a:spLocks noChangeArrowheads="1"/>
          </p:cNvSpPr>
          <p:nvPr/>
        </p:nvSpPr>
        <p:spPr bwMode="auto">
          <a:xfrm>
            <a:off x="7164388" y="4437063"/>
            <a:ext cx="431800" cy="38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000" b="1">
                <a:latin typeface="Times New Roman" panose="02020603050405020304" pitchFamily="18" charset="0"/>
              </a:rPr>
              <a:t>－</a:t>
            </a:r>
            <a:endParaRPr lang="zh-CN" altLang="en-US" sz="2000" b="1"/>
          </a:p>
        </p:txBody>
      </p:sp>
      <p:sp>
        <p:nvSpPr>
          <p:cNvPr id="26637" name="Rectangle 46"/>
          <p:cNvSpPr>
            <a:spLocks noChangeArrowheads="1"/>
          </p:cNvSpPr>
          <p:nvPr/>
        </p:nvSpPr>
        <p:spPr bwMode="auto">
          <a:xfrm>
            <a:off x="5724525" y="4294188"/>
            <a:ext cx="466725" cy="38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I</a:t>
            </a:r>
            <a:r>
              <a:rPr lang="en-US" altLang="zh-CN" sz="2000" b="1" baseline="-25000">
                <a:solidFill>
                  <a:srgbClr val="0000FF"/>
                </a:solidFill>
                <a:latin typeface="Times New Roman" panose="02020603050405020304" pitchFamily="18" charset="0"/>
              </a:rPr>
              <a:t>sc</a:t>
            </a:r>
            <a:endParaRPr lang="en-US" altLang="zh-CN" sz="2000" b="1"/>
          </a:p>
        </p:txBody>
      </p:sp>
      <p:sp>
        <p:nvSpPr>
          <p:cNvPr id="26638" name="Rectangle 47"/>
          <p:cNvSpPr>
            <a:spLocks noChangeArrowheads="1"/>
          </p:cNvSpPr>
          <p:nvPr/>
        </p:nvSpPr>
        <p:spPr bwMode="auto">
          <a:xfrm>
            <a:off x="6227763" y="4149725"/>
            <a:ext cx="43180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G</a:t>
            </a:r>
            <a:r>
              <a:rPr lang="en-US" altLang="zh-CN" sz="2000" b="1" baseline="-25000">
                <a:solidFill>
                  <a:srgbClr val="0000FF"/>
                </a:solidFill>
                <a:latin typeface="Times New Roman" panose="02020603050405020304" pitchFamily="18" charset="0"/>
              </a:rPr>
              <a:t>o</a:t>
            </a:r>
            <a:endParaRPr lang="en-US" altLang="zh-CN" sz="2000" b="1"/>
          </a:p>
        </p:txBody>
      </p:sp>
      <p:sp>
        <p:nvSpPr>
          <p:cNvPr id="26639" name="Rectangle 48"/>
          <p:cNvSpPr>
            <a:spLocks noChangeArrowheads="1"/>
          </p:cNvSpPr>
          <p:nvPr/>
        </p:nvSpPr>
        <p:spPr bwMode="auto">
          <a:xfrm>
            <a:off x="5867400" y="3573463"/>
            <a:ext cx="249238" cy="39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I</a:t>
            </a:r>
            <a:endParaRPr lang="en-US" altLang="zh-CN" sz="2000" b="1"/>
          </a:p>
        </p:txBody>
      </p:sp>
      <p:sp>
        <p:nvSpPr>
          <p:cNvPr id="26640" name="Rectangle 49"/>
          <p:cNvSpPr>
            <a:spLocks noChangeArrowheads="1"/>
          </p:cNvSpPr>
          <p:nvPr/>
        </p:nvSpPr>
        <p:spPr bwMode="auto">
          <a:xfrm>
            <a:off x="7380288" y="3644900"/>
            <a:ext cx="254000" cy="35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a:t>
            </a:r>
            <a:endParaRPr lang="en-US" altLang="zh-CN" sz="2000" b="1"/>
          </a:p>
        </p:txBody>
      </p:sp>
      <p:sp>
        <p:nvSpPr>
          <p:cNvPr id="26641" name="Rectangle 50"/>
          <p:cNvSpPr>
            <a:spLocks noChangeArrowheads="1"/>
          </p:cNvSpPr>
          <p:nvPr/>
        </p:nvSpPr>
        <p:spPr bwMode="auto">
          <a:xfrm>
            <a:off x="7451725" y="4510088"/>
            <a:ext cx="249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b</a:t>
            </a:r>
            <a:endParaRPr lang="en-US" altLang="zh-CN" sz="2000" b="1"/>
          </a:p>
        </p:txBody>
      </p:sp>
      <p:sp>
        <p:nvSpPr>
          <p:cNvPr id="26642" name="Rectangle 51"/>
          <p:cNvSpPr>
            <a:spLocks noChangeArrowheads="1"/>
          </p:cNvSpPr>
          <p:nvPr/>
        </p:nvSpPr>
        <p:spPr bwMode="auto">
          <a:xfrm>
            <a:off x="6443663" y="4797425"/>
            <a:ext cx="431800"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(c)</a:t>
            </a:r>
            <a:endParaRPr lang="en-US" altLang="zh-CN" sz="2000" b="1"/>
          </a:p>
        </p:txBody>
      </p:sp>
      <p:sp>
        <p:nvSpPr>
          <p:cNvPr id="26643" name="Line 52"/>
          <p:cNvSpPr>
            <a:spLocks noChangeShapeType="1"/>
          </p:cNvSpPr>
          <p:nvPr/>
        </p:nvSpPr>
        <p:spPr bwMode="auto">
          <a:xfrm flipV="1">
            <a:off x="5292725" y="4149725"/>
            <a:ext cx="4763" cy="354013"/>
          </a:xfrm>
          <a:prstGeom prst="line">
            <a:avLst/>
          </a:prstGeom>
          <a:noFill/>
          <a:ln w="2857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44" name="Line 54"/>
          <p:cNvSpPr>
            <a:spLocks noChangeShapeType="1"/>
          </p:cNvSpPr>
          <p:nvPr/>
        </p:nvSpPr>
        <p:spPr bwMode="auto">
          <a:xfrm>
            <a:off x="6659563" y="3933825"/>
            <a:ext cx="0" cy="215900"/>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45" name="Line 55"/>
          <p:cNvSpPr>
            <a:spLocks noChangeShapeType="1"/>
          </p:cNvSpPr>
          <p:nvPr/>
        </p:nvSpPr>
        <p:spPr bwMode="auto">
          <a:xfrm>
            <a:off x="6659563" y="4510088"/>
            <a:ext cx="0" cy="287337"/>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46" name="Rectangle 56"/>
          <p:cNvSpPr>
            <a:spLocks noChangeArrowheads="1"/>
          </p:cNvSpPr>
          <p:nvPr/>
        </p:nvSpPr>
        <p:spPr bwMode="auto">
          <a:xfrm>
            <a:off x="7164388" y="4149725"/>
            <a:ext cx="503237" cy="333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V</a:t>
            </a:r>
            <a:r>
              <a:rPr lang="en-US" altLang="zh-CN" sz="2000" b="1" baseline="-25000">
                <a:solidFill>
                  <a:srgbClr val="0000FF"/>
                </a:solidFill>
                <a:latin typeface="Times New Roman" panose="02020603050405020304" pitchFamily="18" charset="0"/>
              </a:rPr>
              <a:t>b</a:t>
            </a:r>
            <a:endParaRPr lang="en-US" altLang="zh-CN" sz="2000" b="1"/>
          </a:p>
        </p:txBody>
      </p:sp>
      <p:sp>
        <p:nvSpPr>
          <p:cNvPr id="26647" name="Rectangle 57"/>
          <p:cNvSpPr>
            <a:spLocks noChangeArrowheads="1"/>
          </p:cNvSpPr>
          <p:nvPr/>
        </p:nvSpPr>
        <p:spPr bwMode="auto">
          <a:xfrm>
            <a:off x="3203575" y="5229225"/>
            <a:ext cx="3643313" cy="379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000">
                <a:latin typeface="黑体" panose="02010609060101010101" pitchFamily="49" charset="-122"/>
                <a:ea typeface="黑体" panose="02010609060101010101" pitchFamily="49" charset="-122"/>
              </a:rPr>
              <a:t>图</a:t>
            </a:r>
            <a:r>
              <a:rPr lang="en-US" altLang="zh-CN" sz="2000" b="1">
                <a:latin typeface="黑体" panose="02010609060101010101" pitchFamily="49" charset="-122"/>
                <a:ea typeface="黑体" panose="02010609060101010101" pitchFamily="49" charset="-122"/>
              </a:rPr>
              <a:t>5.15</a:t>
            </a:r>
            <a:r>
              <a:rPr lang="en-US" altLang="zh-CN" sz="2000">
                <a:latin typeface="黑体" panose="02010609060101010101" pitchFamily="49" charset="-122"/>
                <a:ea typeface="黑体" panose="02010609060101010101" pitchFamily="49" charset="-122"/>
              </a:rPr>
              <a:t>  </a:t>
            </a:r>
            <a:r>
              <a:rPr lang="zh-CN" altLang="en-US" sz="2000">
                <a:latin typeface="黑体" panose="02010609060101010101" pitchFamily="49" charset="-122"/>
                <a:ea typeface="黑体" panose="02010609060101010101" pitchFamily="49" charset="-122"/>
              </a:rPr>
              <a:t>诺顿定理等效电路</a:t>
            </a:r>
            <a:endParaRPr lang="zh-CN" altLang="en-US" sz="2000"/>
          </a:p>
        </p:txBody>
      </p:sp>
      <p:sp>
        <p:nvSpPr>
          <p:cNvPr id="26648" name="Rectangle 60"/>
          <p:cNvSpPr>
            <a:spLocks noChangeArrowheads="1"/>
          </p:cNvSpPr>
          <p:nvPr/>
        </p:nvSpPr>
        <p:spPr bwMode="auto">
          <a:xfrm>
            <a:off x="3359150" y="3860800"/>
            <a:ext cx="420688" cy="122555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latin typeface="Times New Roman" panose="02020603050405020304" pitchFamily="18" charset="0"/>
              </a:rPr>
              <a:t>任意负载</a:t>
            </a:r>
            <a:endParaRPr lang="zh-CN" altLang="en-US" sz="2000" b="1"/>
          </a:p>
        </p:txBody>
      </p:sp>
      <p:sp>
        <p:nvSpPr>
          <p:cNvPr id="26649" name="Rectangle 61"/>
          <p:cNvSpPr>
            <a:spLocks noChangeArrowheads="1"/>
          </p:cNvSpPr>
          <p:nvPr/>
        </p:nvSpPr>
        <p:spPr bwMode="auto">
          <a:xfrm>
            <a:off x="1474788" y="3860800"/>
            <a:ext cx="865187" cy="1081088"/>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000" b="1">
                <a:latin typeface="Times New Roman" panose="02020603050405020304" pitchFamily="18" charset="0"/>
              </a:rPr>
              <a:t>线性有源一端口网络</a:t>
            </a:r>
            <a:endParaRPr lang="zh-CN" altLang="en-US" sz="2000" b="1"/>
          </a:p>
        </p:txBody>
      </p:sp>
      <p:sp>
        <p:nvSpPr>
          <p:cNvPr id="26650" name="Line 62"/>
          <p:cNvSpPr>
            <a:spLocks noChangeShapeType="1"/>
          </p:cNvSpPr>
          <p:nvPr/>
        </p:nvSpPr>
        <p:spPr bwMode="auto">
          <a:xfrm>
            <a:off x="2339975" y="4078288"/>
            <a:ext cx="604838" cy="1587"/>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51" name="Line 63"/>
          <p:cNvSpPr>
            <a:spLocks noChangeShapeType="1"/>
          </p:cNvSpPr>
          <p:nvPr/>
        </p:nvSpPr>
        <p:spPr bwMode="auto">
          <a:xfrm>
            <a:off x="2916238" y="4078288"/>
            <a:ext cx="471487" cy="1587"/>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52" name="Line 64"/>
          <p:cNvSpPr>
            <a:spLocks noChangeShapeType="1"/>
          </p:cNvSpPr>
          <p:nvPr/>
        </p:nvSpPr>
        <p:spPr bwMode="auto">
          <a:xfrm>
            <a:off x="2339975" y="4870450"/>
            <a:ext cx="1000125" cy="1588"/>
          </a:xfrm>
          <a:prstGeom prst="line">
            <a:avLst/>
          </a:prstGeom>
          <a:noFill/>
          <a:ln w="952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6653" name="Rectangle 65"/>
          <p:cNvSpPr>
            <a:spLocks noChangeArrowheads="1"/>
          </p:cNvSpPr>
          <p:nvPr/>
        </p:nvSpPr>
        <p:spPr bwMode="auto">
          <a:xfrm>
            <a:off x="2555875" y="4870450"/>
            <a:ext cx="377825" cy="280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a:t>
            </a:r>
            <a:endParaRPr lang="en-US" altLang="zh-CN" sz="2000" b="1"/>
          </a:p>
        </p:txBody>
      </p:sp>
      <p:sp>
        <p:nvSpPr>
          <p:cNvPr id="26654" name="Rectangle 66"/>
          <p:cNvSpPr>
            <a:spLocks noChangeArrowheads="1"/>
          </p:cNvSpPr>
          <p:nvPr/>
        </p:nvSpPr>
        <p:spPr bwMode="auto">
          <a:xfrm>
            <a:off x="3203575" y="4581525"/>
            <a:ext cx="219075" cy="280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b</a:t>
            </a:r>
            <a:endParaRPr lang="en-US" altLang="zh-CN" sz="2000" b="1"/>
          </a:p>
        </p:txBody>
      </p:sp>
      <p:sp>
        <p:nvSpPr>
          <p:cNvPr id="26655" name="Rectangle 67"/>
          <p:cNvSpPr>
            <a:spLocks noChangeArrowheads="1"/>
          </p:cNvSpPr>
          <p:nvPr/>
        </p:nvSpPr>
        <p:spPr bwMode="auto">
          <a:xfrm>
            <a:off x="3132138" y="3789363"/>
            <a:ext cx="254000" cy="280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a:t>
            </a:r>
            <a:endParaRPr lang="en-US" altLang="zh-CN" sz="2000" b="1"/>
          </a:p>
        </p:txBody>
      </p:sp>
      <p:sp>
        <p:nvSpPr>
          <p:cNvPr id="26656" name="Rectangle 68"/>
          <p:cNvSpPr>
            <a:spLocks noChangeArrowheads="1"/>
          </p:cNvSpPr>
          <p:nvPr/>
        </p:nvSpPr>
        <p:spPr bwMode="auto">
          <a:xfrm>
            <a:off x="2627313" y="3789363"/>
            <a:ext cx="222250"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I</a:t>
            </a:r>
            <a:endParaRPr lang="en-US" altLang="zh-CN" sz="2000" b="1"/>
          </a:p>
        </p:txBody>
      </p:sp>
      <p:sp>
        <p:nvSpPr>
          <p:cNvPr id="26657" name="Rectangle 69"/>
          <p:cNvSpPr>
            <a:spLocks noChangeArrowheads="1"/>
          </p:cNvSpPr>
          <p:nvPr/>
        </p:nvSpPr>
        <p:spPr bwMode="auto">
          <a:xfrm>
            <a:off x="2339975" y="4005263"/>
            <a:ext cx="222250" cy="280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a:latin typeface="Times New Roman" panose="02020603050405020304" pitchFamily="18" charset="0"/>
              </a:rPr>
              <a:t>+</a:t>
            </a:r>
            <a:endParaRPr lang="en-US" altLang="zh-CN" sz="2000" b="1"/>
          </a:p>
        </p:txBody>
      </p:sp>
      <p:sp>
        <p:nvSpPr>
          <p:cNvPr id="26658" name="Rectangle 70"/>
          <p:cNvSpPr>
            <a:spLocks noChangeArrowheads="1"/>
          </p:cNvSpPr>
          <p:nvPr/>
        </p:nvSpPr>
        <p:spPr bwMode="auto">
          <a:xfrm>
            <a:off x="2339975" y="4581525"/>
            <a:ext cx="533400" cy="29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zh-CN" altLang="en-US" sz="2000" b="1">
                <a:latin typeface="Times New Roman" panose="02020603050405020304" pitchFamily="18" charset="0"/>
              </a:rPr>
              <a:t>－</a:t>
            </a:r>
            <a:endParaRPr lang="zh-CN" altLang="en-US" sz="2000" b="1"/>
          </a:p>
        </p:txBody>
      </p:sp>
      <p:sp>
        <p:nvSpPr>
          <p:cNvPr id="26659" name="Rectangle 71"/>
          <p:cNvSpPr>
            <a:spLocks noChangeArrowheads="1"/>
          </p:cNvSpPr>
          <p:nvPr/>
        </p:nvSpPr>
        <p:spPr bwMode="auto">
          <a:xfrm>
            <a:off x="2339975" y="4294188"/>
            <a:ext cx="360363"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000" b="1" i="1">
                <a:latin typeface="Times New Roman" panose="02020603050405020304" pitchFamily="18" charset="0"/>
              </a:rPr>
              <a:t>V</a:t>
            </a:r>
            <a:endParaRPr lang="en-US" altLang="zh-CN" sz="2000" b="1"/>
          </a:p>
        </p:txBody>
      </p:sp>
      <p:sp>
        <p:nvSpPr>
          <p:cNvPr id="26660" name="AutoShape 72"/>
          <p:cNvSpPr>
            <a:spLocks noChangeArrowheads="1"/>
          </p:cNvSpPr>
          <p:nvPr/>
        </p:nvSpPr>
        <p:spPr bwMode="auto">
          <a:xfrm>
            <a:off x="4067175" y="4294188"/>
            <a:ext cx="936625" cy="358775"/>
          </a:xfrm>
          <a:prstGeom prst="rightArrow">
            <a:avLst>
              <a:gd name="adj1" fmla="val 50000"/>
              <a:gd name="adj2" fmla="val 6526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6661" name="Line 73"/>
          <p:cNvSpPr>
            <a:spLocks noChangeShapeType="1"/>
          </p:cNvSpPr>
          <p:nvPr/>
        </p:nvSpPr>
        <p:spPr bwMode="auto">
          <a:xfrm>
            <a:off x="5724525" y="3933825"/>
            <a:ext cx="4333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662"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34337C5D-B9F4-462E-8C59-6399A65097D8}"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22</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992110139"/>
      </p:ext>
    </p:extLst>
  </p:cSld>
  <p:clrMapOvr>
    <a:masterClrMapping/>
  </p:clrMapOvr>
  <p:transition advClick="0" advTm="6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11560" y="404664"/>
            <a:ext cx="3455988" cy="777875"/>
          </a:xfrm>
        </p:spPr>
        <p:txBody>
          <a:bodyPr/>
          <a:lstStyle/>
          <a:p>
            <a:pPr eaLnBrk="1" hangingPunct="1"/>
            <a:r>
              <a:rPr lang="zh-CN" altLang="en-US" sz="3600" b="1" dirty="0" smtClean="0">
                <a:solidFill>
                  <a:srgbClr val="FFFF00"/>
                </a:solidFill>
                <a:latin typeface="微软雅黑" panose="020B0503020204020204" pitchFamily="34" charset="-122"/>
                <a:ea typeface="微软雅黑" panose="020B0503020204020204" pitchFamily="34" charset="-122"/>
              </a:rPr>
              <a:t>（二）实验方法</a:t>
            </a:r>
          </a:p>
        </p:txBody>
      </p:sp>
      <p:sp>
        <p:nvSpPr>
          <p:cNvPr id="27651" name="Rectangle 3"/>
          <p:cNvSpPr>
            <a:spLocks noGrp="1" noChangeArrowheads="1"/>
          </p:cNvSpPr>
          <p:nvPr>
            <p:ph type="body" idx="1"/>
          </p:nvPr>
        </p:nvSpPr>
        <p:spPr>
          <a:xfrm>
            <a:off x="468313" y="1412875"/>
            <a:ext cx="8424862" cy="4824413"/>
          </a:xfrm>
        </p:spPr>
        <p:txBody>
          <a:bodyPr/>
          <a:lstStyle/>
          <a:p>
            <a:pPr eaLnBrk="1" hangingPunct="1">
              <a:buFontTx/>
              <a:buNone/>
            </a:pPr>
            <a:r>
              <a:rPr lang="zh-CN" altLang="en-US" sz="2800" b="1" smtClean="0">
                <a:latin typeface="楷体" panose="02010609060101010101" pitchFamily="49" charset="-122"/>
                <a:ea typeface="楷体" panose="02010609060101010101" pitchFamily="49" charset="-122"/>
              </a:rPr>
              <a:t> 求得等效电源的方法很多。</a:t>
            </a:r>
          </a:p>
          <a:p>
            <a:pPr eaLnBrk="1" hangingPunct="1"/>
            <a:r>
              <a:rPr lang="zh-CN" altLang="en-US" sz="2800" b="1" smtClean="0">
                <a:latin typeface="楷体" panose="02010609060101010101" pitchFamily="49" charset="-122"/>
                <a:ea typeface="楷体" panose="02010609060101010101" pitchFamily="49" charset="-122"/>
              </a:rPr>
              <a:t>最简便的方法是用电压表直接测量图</a:t>
            </a:r>
            <a:r>
              <a:rPr lang="en-US" altLang="zh-CN" sz="2800" b="1" smtClean="0">
                <a:latin typeface="楷体" panose="02010609060101010101" pitchFamily="49" charset="-122"/>
                <a:ea typeface="楷体" panose="02010609060101010101" pitchFamily="49" charset="-122"/>
              </a:rPr>
              <a:t>5.16</a:t>
            </a:r>
            <a:r>
              <a:rPr lang="zh-CN" altLang="en-US" sz="2800" b="1" smtClean="0">
                <a:latin typeface="楷体" panose="02010609060101010101" pitchFamily="49" charset="-122"/>
                <a:ea typeface="楷体" panose="02010609060101010101" pitchFamily="49" charset="-122"/>
              </a:rPr>
              <a:t>电路</a:t>
            </a:r>
            <a:r>
              <a:rPr lang="en-US" altLang="zh-CN" sz="2800" b="1" smtClean="0">
                <a:latin typeface="楷体" panose="02010609060101010101" pitchFamily="49" charset="-122"/>
                <a:ea typeface="楷体" panose="02010609060101010101" pitchFamily="49" charset="-122"/>
              </a:rPr>
              <a:t>3,4</a:t>
            </a:r>
            <a:r>
              <a:rPr lang="zh-CN" altLang="en-US" sz="2800" b="1" smtClean="0">
                <a:latin typeface="楷体" panose="02010609060101010101" pitchFamily="49" charset="-122"/>
                <a:ea typeface="楷体" panose="02010609060101010101" pitchFamily="49" charset="-122"/>
              </a:rPr>
              <a:t>间的开路电压</a:t>
            </a:r>
            <a:r>
              <a:rPr lang="en-US" altLang="zh-CN" sz="2800" b="1" i="1" smtClean="0">
                <a:latin typeface="楷体" panose="02010609060101010101" pitchFamily="49" charset="-122"/>
                <a:ea typeface="楷体" panose="02010609060101010101" pitchFamily="49" charset="-122"/>
              </a:rPr>
              <a:t>V</a:t>
            </a:r>
            <a:r>
              <a:rPr lang="en-US" altLang="zh-CN" sz="2800" b="1" smtClean="0">
                <a:latin typeface="楷体" panose="02010609060101010101" pitchFamily="49" charset="-122"/>
                <a:ea typeface="楷体" panose="02010609060101010101" pitchFamily="49" charset="-122"/>
              </a:rPr>
              <a:t>oc</a:t>
            </a:r>
            <a:r>
              <a:rPr lang="zh-CN" altLang="en-US" sz="2800" b="1" smtClean="0">
                <a:latin typeface="楷体" panose="02010609060101010101" pitchFamily="49" charset="-122"/>
                <a:ea typeface="楷体" panose="02010609060101010101" pitchFamily="49" charset="-122"/>
              </a:rPr>
              <a:t>和用电流表测量</a:t>
            </a:r>
            <a:r>
              <a:rPr lang="en-US" altLang="zh-CN" sz="2800" b="1" smtClean="0">
                <a:latin typeface="楷体" panose="02010609060101010101" pitchFamily="49" charset="-122"/>
                <a:ea typeface="楷体" panose="02010609060101010101" pitchFamily="49" charset="-122"/>
              </a:rPr>
              <a:t>3,4</a:t>
            </a:r>
            <a:r>
              <a:rPr lang="zh-CN" altLang="en-US" sz="2800" b="1" smtClean="0">
                <a:latin typeface="楷体" panose="02010609060101010101" pitchFamily="49" charset="-122"/>
                <a:ea typeface="楷体" panose="02010609060101010101" pitchFamily="49" charset="-122"/>
              </a:rPr>
              <a:t>间的短路电流</a:t>
            </a:r>
            <a:r>
              <a:rPr lang="en-US" altLang="zh-CN" sz="2800" b="1" i="1" smtClean="0">
                <a:latin typeface="楷体" panose="02010609060101010101" pitchFamily="49" charset="-122"/>
                <a:ea typeface="楷体" panose="02010609060101010101" pitchFamily="49" charset="-122"/>
              </a:rPr>
              <a:t>I</a:t>
            </a:r>
            <a:r>
              <a:rPr lang="en-US" altLang="zh-CN" sz="2800" b="1" smtClean="0">
                <a:latin typeface="楷体" panose="02010609060101010101" pitchFamily="49" charset="-122"/>
                <a:ea typeface="楷体" panose="02010609060101010101" pitchFamily="49" charset="-122"/>
              </a:rPr>
              <a:t>sc</a:t>
            </a:r>
            <a:r>
              <a:rPr lang="zh-CN" altLang="en-US" sz="2800" b="1" smtClean="0">
                <a:latin typeface="楷体" panose="02010609060101010101" pitchFamily="49" charset="-122"/>
                <a:ea typeface="楷体" panose="02010609060101010101" pitchFamily="49" charset="-122"/>
              </a:rPr>
              <a:t>，再由</a:t>
            </a:r>
            <a:r>
              <a:rPr lang="en-US" altLang="zh-CN" sz="2800" b="1" i="1" smtClean="0">
                <a:latin typeface="楷体" panose="02010609060101010101" pitchFamily="49" charset="-122"/>
                <a:ea typeface="楷体" panose="02010609060101010101" pitchFamily="49" charset="-122"/>
              </a:rPr>
              <a:t>R</a:t>
            </a:r>
            <a:r>
              <a:rPr lang="en-US" altLang="zh-CN" sz="2800" b="1" smtClean="0">
                <a:latin typeface="楷体" panose="02010609060101010101" pitchFamily="49" charset="-122"/>
                <a:ea typeface="楷体" panose="02010609060101010101" pitchFamily="49" charset="-122"/>
              </a:rPr>
              <a:t>o=</a:t>
            </a:r>
            <a:r>
              <a:rPr lang="en-US" altLang="zh-CN" sz="2800" b="1" i="1" smtClean="0">
                <a:latin typeface="楷体" panose="02010609060101010101" pitchFamily="49" charset="-122"/>
                <a:ea typeface="楷体" panose="02010609060101010101" pitchFamily="49" charset="-122"/>
              </a:rPr>
              <a:t>V</a:t>
            </a:r>
            <a:r>
              <a:rPr lang="en-US" altLang="zh-CN" sz="2800" b="1" smtClean="0">
                <a:latin typeface="楷体" panose="02010609060101010101" pitchFamily="49" charset="-122"/>
                <a:ea typeface="楷体" panose="02010609060101010101" pitchFamily="49" charset="-122"/>
              </a:rPr>
              <a:t>oc/</a:t>
            </a:r>
            <a:r>
              <a:rPr lang="en-US" altLang="zh-CN" sz="2800" b="1" i="1" smtClean="0">
                <a:latin typeface="楷体" panose="02010609060101010101" pitchFamily="49" charset="-122"/>
                <a:ea typeface="楷体" panose="02010609060101010101" pitchFamily="49" charset="-122"/>
              </a:rPr>
              <a:t>I</a:t>
            </a:r>
            <a:r>
              <a:rPr lang="en-US" altLang="zh-CN" sz="2800" b="1" smtClean="0">
                <a:latin typeface="楷体" panose="02010609060101010101" pitchFamily="49" charset="-122"/>
                <a:ea typeface="楷体" panose="02010609060101010101" pitchFamily="49" charset="-122"/>
              </a:rPr>
              <a:t>sc</a:t>
            </a:r>
            <a:r>
              <a:rPr lang="zh-CN" altLang="en-US" sz="2800" b="1" smtClean="0">
                <a:latin typeface="楷体" panose="02010609060101010101" pitchFamily="49" charset="-122"/>
                <a:ea typeface="楷体" panose="02010609060101010101" pitchFamily="49" charset="-122"/>
              </a:rPr>
              <a:t>求得</a:t>
            </a:r>
            <a:r>
              <a:rPr lang="en-US" altLang="zh-CN" sz="2800" b="1" i="1" smtClean="0">
                <a:latin typeface="楷体" panose="02010609060101010101" pitchFamily="49" charset="-122"/>
                <a:ea typeface="楷体" panose="02010609060101010101" pitchFamily="49" charset="-122"/>
              </a:rPr>
              <a:t>R</a:t>
            </a:r>
            <a:r>
              <a:rPr lang="en-US" altLang="zh-CN" sz="2800" b="1" smtClean="0">
                <a:latin typeface="楷体" panose="02010609060101010101" pitchFamily="49" charset="-122"/>
                <a:ea typeface="楷体" panose="02010609060101010101" pitchFamily="49" charset="-122"/>
              </a:rPr>
              <a:t>o</a:t>
            </a:r>
            <a:r>
              <a:rPr lang="zh-CN" altLang="en-US" sz="2800" b="1" smtClean="0">
                <a:latin typeface="楷体" panose="02010609060101010101" pitchFamily="49" charset="-122"/>
                <a:ea typeface="楷体" panose="02010609060101010101" pitchFamily="49" charset="-122"/>
              </a:rPr>
              <a:t>。</a:t>
            </a:r>
          </a:p>
          <a:p>
            <a:pPr eaLnBrk="1" hangingPunct="1"/>
            <a:r>
              <a:rPr lang="zh-CN" altLang="en-US" sz="2800" b="1" smtClean="0">
                <a:latin typeface="楷体" panose="02010609060101010101" pitchFamily="49" charset="-122"/>
                <a:ea typeface="楷体" panose="02010609060101010101" pitchFamily="49" charset="-122"/>
              </a:rPr>
              <a:t>但各种方法都有一定的适用范围。要根据电路的实际情况，分析测试方法可能造成的误差。比如，用电压表直接测量开路电压时万用表的等效电阻应远大于电源的等效内阻，否则就称不上测开路电压，必须另想办法解决测试方法造成的误差。</a:t>
            </a:r>
          </a:p>
          <a:p>
            <a:pPr eaLnBrk="1" hangingPunct="1"/>
            <a:r>
              <a:rPr lang="zh-CN" altLang="en-US" sz="2800" b="1" smtClean="0">
                <a:latin typeface="楷体" panose="02010609060101010101" pitchFamily="49" charset="-122"/>
                <a:ea typeface="楷体" panose="02010609060101010101" pitchFamily="49" charset="-122"/>
              </a:rPr>
              <a:t>实验电路如教材</a:t>
            </a:r>
            <a:r>
              <a:rPr lang="en-US" altLang="zh-CN" sz="2800" b="1" smtClean="0">
                <a:latin typeface="楷体" panose="02010609060101010101" pitchFamily="49" charset="-122"/>
                <a:ea typeface="楷体" panose="02010609060101010101" pitchFamily="49" charset="-122"/>
              </a:rPr>
              <a:t>P85</a:t>
            </a:r>
            <a:r>
              <a:rPr lang="zh-CN" altLang="en-US" sz="2800" b="1" smtClean="0">
                <a:latin typeface="楷体" panose="02010609060101010101" pitchFamily="49" charset="-122"/>
                <a:ea typeface="楷体" panose="02010609060101010101" pitchFamily="49" charset="-122"/>
              </a:rPr>
              <a:t>图</a:t>
            </a:r>
            <a:r>
              <a:rPr lang="en-US" altLang="zh-CN" sz="2800" b="1" smtClean="0">
                <a:latin typeface="楷体" panose="02010609060101010101" pitchFamily="49" charset="-122"/>
                <a:ea typeface="楷体" panose="02010609060101010101" pitchFamily="49" charset="-122"/>
              </a:rPr>
              <a:t>5.14</a:t>
            </a:r>
            <a:r>
              <a:rPr lang="zh-CN" altLang="en-US" sz="2800" b="1" smtClean="0">
                <a:latin typeface="楷体" panose="02010609060101010101" pitchFamily="49" charset="-122"/>
                <a:ea typeface="楷体" panose="02010609060101010101" pitchFamily="49" charset="-122"/>
              </a:rPr>
              <a:t>，求</a:t>
            </a:r>
            <a:r>
              <a:rPr lang="en-US" altLang="zh-CN" sz="2800" b="1" smtClean="0">
                <a:latin typeface="楷体" panose="02010609060101010101" pitchFamily="49" charset="-122"/>
                <a:ea typeface="楷体" panose="02010609060101010101" pitchFamily="49" charset="-122"/>
              </a:rPr>
              <a:t>3</a:t>
            </a:r>
            <a:r>
              <a:rPr lang="zh-CN" altLang="en-US" sz="2800" b="1" smtClean="0">
                <a:latin typeface="楷体" panose="02010609060101010101" pitchFamily="49" charset="-122"/>
                <a:ea typeface="楷体" panose="02010609060101010101" pitchFamily="49" charset="-122"/>
              </a:rPr>
              <a:t>，</a:t>
            </a:r>
            <a:r>
              <a:rPr lang="en-US" altLang="zh-CN" sz="2800" b="1" smtClean="0">
                <a:latin typeface="楷体" panose="02010609060101010101" pitchFamily="49" charset="-122"/>
                <a:ea typeface="楷体" panose="02010609060101010101" pitchFamily="49" charset="-122"/>
              </a:rPr>
              <a:t>4</a:t>
            </a:r>
            <a:r>
              <a:rPr lang="zh-CN" altLang="en-US" sz="2800" b="1" smtClean="0">
                <a:latin typeface="楷体" panose="02010609060101010101" pitchFamily="49" charset="-122"/>
                <a:ea typeface="楷体" panose="02010609060101010101" pitchFamily="49" charset="-122"/>
              </a:rPr>
              <a:t>端的等效电源。 </a:t>
            </a:r>
          </a:p>
        </p:txBody>
      </p:sp>
      <p:sp>
        <p:nvSpPr>
          <p:cNvPr id="27652"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F13A6215-5DD9-478E-BFA6-F0FF54D79F91}"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23</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724806984"/>
      </p:ext>
    </p:extLst>
  </p:cSld>
  <p:clrMapOvr>
    <a:masterClrMapping/>
  </p:clrMapOvr>
  <p:transition advClick="0" advTm="6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31800" y="251766"/>
            <a:ext cx="5975350" cy="850900"/>
          </a:xfrm>
        </p:spPr>
        <p:txBody>
          <a:bodyPr/>
          <a:lstStyle/>
          <a:p>
            <a:pPr eaLnBrk="1" hangingPunct="1"/>
            <a:r>
              <a:rPr lang="zh-CN" altLang="en-US" sz="3600" b="1" dirty="0" smtClean="0">
                <a:solidFill>
                  <a:srgbClr val="FFFF00"/>
                </a:solidFill>
                <a:latin typeface="微软雅黑" panose="020B0503020204020204" pitchFamily="34" charset="-122"/>
                <a:ea typeface="微软雅黑" panose="020B0503020204020204" pitchFamily="34" charset="-122"/>
              </a:rPr>
              <a:t>（三）电路连接</a:t>
            </a:r>
            <a:r>
              <a:rPr lang="en-US" altLang="zh-CN" sz="3600" b="1" dirty="0" smtClean="0">
                <a:solidFill>
                  <a:srgbClr val="FFFF00"/>
                </a:solidFill>
                <a:latin typeface="微软雅黑" panose="020B0503020204020204" pitchFamily="34" charset="-122"/>
                <a:ea typeface="微软雅黑" panose="020B0503020204020204" pitchFamily="34" charset="-122"/>
              </a:rPr>
              <a:t>(</a:t>
            </a:r>
            <a:r>
              <a:rPr lang="zh-CN" altLang="en-US" sz="3600" b="1" dirty="0" smtClean="0">
                <a:solidFill>
                  <a:srgbClr val="FFFF00"/>
                </a:solidFill>
                <a:latin typeface="微软雅黑" panose="020B0503020204020204" pitchFamily="34" charset="-122"/>
                <a:ea typeface="微软雅黑" panose="020B0503020204020204" pitchFamily="34" charset="-122"/>
              </a:rPr>
              <a:t>参考电路</a:t>
            </a:r>
            <a:r>
              <a:rPr lang="en-US" altLang="zh-CN" sz="3600" b="1" dirty="0" smtClean="0">
                <a:solidFill>
                  <a:srgbClr val="FFFF00"/>
                </a:solidFill>
                <a:latin typeface="微软雅黑" panose="020B0503020204020204" pitchFamily="34" charset="-122"/>
                <a:ea typeface="微软雅黑" panose="020B0503020204020204" pitchFamily="34" charset="-122"/>
              </a:rPr>
              <a:t>)</a:t>
            </a:r>
            <a:endParaRPr lang="zh-CN" altLang="en-US" sz="3600" b="1" dirty="0" smtClean="0">
              <a:solidFill>
                <a:srgbClr val="FFFF00"/>
              </a:solidFill>
              <a:latin typeface="微软雅黑" panose="020B0503020204020204" pitchFamily="34" charset="-122"/>
              <a:ea typeface="微软雅黑" panose="020B0503020204020204" pitchFamily="34" charset="-122"/>
            </a:endParaRPr>
          </a:p>
        </p:txBody>
      </p:sp>
      <p:grpSp>
        <p:nvGrpSpPr>
          <p:cNvPr id="28675" name="Group 63"/>
          <p:cNvGrpSpPr>
            <a:grpSpLocks/>
          </p:cNvGrpSpPr>
          <p:nvPr/>
        </p:nvGrpSpPr>
        <p:grpSpPr bwMode="auto">
          <a:xfrm>
            <a:off x="3744913" y="4527550"/>
            <a:ext cx="2087562" cy="1800225"/>
            <a:chOff x="612" y="2205"/>
            <a:chExt cx="1315" cy="1134"/>
          </a:xfrm>
        </p:grpSpPr>
        <p:sp>
          <p:nvSpPr>
            <p:cNvPr id="28708" name="Rectangle 20"/>
            <p:cNvSpPr>
              <a:spLocks noChangeArrowheads="1"/>
            </p:cNvSpPr>
            <p:nvPr/>
          </p:nvSpPr>
          <p:spPr bwMode="auto">
            <a:xfrm>
              <a:off x="884" y="2296"/>
              <a:ext cx="771" cy="1043"/>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709" name="Text Box 21"/>
            <p:cNvSpPr txBox="1">
              <a:spLocks noChangeArrowheads="1"/>
            </p:cNvSpPr>
            <p:nvPr/>
          </p:nvSpPr>
          <p:spPr bwMode="auto">
            <a:xfrm>
              <a:off x="657"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a:t>
              </a:r>
            </a:p>
          </p:txBody>
        </p:sp>
        <p:sp>
          <p:nvSpPr>
            <p:cNvPr id="28710" name="Line 22"/>
            <p:cNvSpPr>
              <a:spLocks noChangeShapeType="1"/>
            </p:cNvSpPr>
            <p:nvPr/>
          </p:nvSpPr>
          <p:spPr bwMode="auto">
            <a:xfrm>
              <a:off x="612"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711" name="Line 23"/>
            <p:cNvSpPr>
              <a:spLocks noChangeShapeType="1"/>
            </p:cNvSpPr>
            <p:nvPr/>
          </p:nvSpPr>
          <p:spPr bwMode="auto">
            <a:xfrm>
              <a:off x="612"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712" name="Line 24"/>
            <p:cNvSpPr>
              <a:spLocks noChangeShapeType="1"/>
            </p:cNvSpPr>
            <p:nvPr/>
          </p:nvSpPr>
          <p:spPr bwMode="auto">
            <a:xfrm>
              <a:off x="1655"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713" name="Line 25"/>
            <p:cNvSpPr>
              <a:spLocks noChangeShapeType="1"/>
            </p:cNvSpPr>
            <p:nvPr/>
          </p:nvSpPr>
          <p:spPr bwMode="auto">
            <a:xfrm>
              <a:off x="1655"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714" name="Text Box 26"/>
            <p:cNvSpPr txBox="1">
              <a:spLocks noChangeArrowheads="1"/>
            </p:cNvSpPr>
            <p:nvPr/>
          </p:nvSpPr>
          <p:spPr bwMode="auto">
            <a:xfrm>
              <a:off x="612"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a:t>
              </a:r>
            </a:p>
          </p:txBody>
        </p:sp>
        <p:sp>
          <p:nvSpPr>
            <p:cNvPr id="28715" name="Text Box 27"/>
            <p:cNvSpPr txBox="1">
              <a:spLocks noChangeArrowheads="1"/>
            </p:cNvSpPr>
            <p:nvPr/>
          </p:nvSpPr>
          <p:spPr bwMode="auto">
            <a:xfrm>
              <a:off x="1655"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a:t>
              </a:r>
            </a:p>
          </p:txBody>
        </p:sp>
        <p:sp>
          <p:nvSpPr>
            <p:cNvPr id="28716" name="Text Box 28"/>
            <p:cNvSpPr txBox="1">
              <a:spLocks noChangeArrowheads="1"/>
            </p:cNvSpPr>
            <p:nvPr/>
          </p:nvSpPr>
          <p:spPr bwMode="auto">
            <a:xfrm>
              <a:off x="1655"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a:t>
              </a:r>
            </a:p>
          </p:txBody>
        </p:sp>
        <p:sp>
          <p:nvSpPr>
            <p:cNvPr id="28717" name="Text Box 29"/>
            <p:cNvSpPr txBox="1">
              <a:spLocks noChangeArrowheads="1"/>
            </p:cNvSpPr>
            <p:nvPr/>
          </p:nvSpPr>
          <p:spPr bwMode="auto">
            <a:xfrm>
              <a:off x="1111" y="2659"/>
              <a:ext cx="3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N</a:t>
              </a:r>
              <a:r>
                <a:rPr lang="en-US" altLang="zh-CN" sz="2400" b="1" baseline="-10000">
                  <a:latin typeface="Times New Roman" panose="02020603050405020304" pitchFamily="18" charset="0"/>
                </a:rPr>
                <a:t>0</a:t>
              </a:r>
            </a:p>
          </p:txBody>
        </p:sp>
      </p:grpSp>
      <p:grpSp>
        <p:nvGrpSpPr>
          <p:cNvPr id="28676" name="Group 62"/>
          <p:cNvGrpSpPr>
            <a:grpSpLocks/>
          </p:cNvGrpSpPr>
          <p:nvPr/>
        </p:nvGrpSpPr>
        <p:grpSpPr bwMode="auto">
          <a:xfrm>
            <a:off x="2338388" y="1550988"/>
            <a:ext cx="4465637" cy="1878012"/>
            <a:chOff x="1156" y="890"/>
            <a:chExt cx="2813" cy="1183"/>
          </a:xfrm>
        </p:grpSpPr>
        <p:sp>
          <p:nvSpPr>
            <p:cNvPr id="28679" name="Rectangle 33"/>
            <p:cNvSpPr>
              <a:spLocks noChangeArrowheads="1"/>
            </p:cNvSpPr>
            <p:nvPr/>
          </p:nvSpPr>
          <p:spPr bwMode="auto">
            <a:xfrm>
              <a:off x="1655" y="1344"/>
              <a:ext cx="272" cy="9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80" name="Rectangle 34"/>
            <p:cNvSpPr>
              <a:spLocks noChangeArrowheads="1"/>
            </p:cNvSpPr>
            <p:nvPr/>
          </p:nvSpPr>
          <p:spPr bwMode="auto">
            <a:xfrm>
              <a:off x="2562" y="1071"/>
              <a:ext cx="272" cy="9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81" name="Rectangle 35"/>
            <p:cNvSpPr>
              <a:spLocks noChangeArrowheads="1"/>
            </p:cNvSpPr>
            <p:nvPr/>
          </p:nvSpPr>
          <p:spPr bwMode="auto">
            <a:xfrm>
              <a:off x="2245" y="1344"/>
              <a:ext cx="272" cy="9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82" name="Rectangle 36"/>
            <p:cNvSpPr>
              <a:spLocks noChangeArrowheads="1"/>
            </p:cNvSpPr>
            <p:nvPr/>
          </p:nvSpPr>
          <p:spPr bwMode="auto">
            <a:xfrm>
              <a:off x="2880" y="1344"/>
              <a:ext cx="272" cy="9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83" name="Rectangle 37"/>
            <p:cNvSpPr>
              <a:spLocks noChangeArrowheads="1"/>
            </p:cNvSpPr>
            <p:nvPr/>
          </p:nvSpPr>
          <p:spPr bwMode="auto">
            <a:xfrm>
              <a:off x="2653" y="1570"/>
              <a:ext cx="91" cy="22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84" name="Line 38"/>
            <p:cNvSpPr>
              <a:spLocks noChangeShapeType="1"/>
            </p:cNvSpPr>
            <p:nvPr/>
          </p:nvSpPr>
          <p:spPr bwMode="auto">
            <a:xfrm>
              <a:off x="1429" y="1389"/>
              <a:ext cx="22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5" name="Line 39"/>
            <p:cNvSpPr>
              <a:spLocks noChangeShapeType="1"/>
            </p:cNvSpPr>
            <p:nvPr/>
          </p:nvSpPr>
          <p:spPr bwMode="auto">
            <a:xfrm>
              <a:off x="1927" y="1389"/>
              <a:ext cx="31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6" name="Line 40"/>
            <p:cNvSpPr>
              <a:spLocks noChangeShapeType="1"/>
            </p:cNvSpPr>
            <p:nvPr/>
          </p:nvSpPr>
          <p:spPr bwMode="auto">
            <a:xfrm>
              <a:off x="2517" y="1389"/>
              <a:ext cx="36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7" name="Line 41"/>
            <p:cNvSpPr>
              <a:spLocks noChangeShapeType="1"/>
            </p:cNvSpPr>
            <p:nvPr/>
          </p:nvSpPr>
          <p:spPr bwMode="auto">
            <a:xfrm>
              <a:off x="1429" y="1979"/>
              <a:ext cx="217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8" name="Line 42"/>
            <p:cNvSpPr>
              <a:spLocks noChangeShapeType="1"/>
            </p:cNvSpPr>
            <p:nvPr/>
          </p:nvSpPr>
          <p:spPr bwMode="auto">
            <a:xfrm>
              <a:off x="2835" y="1117"/>
              <a:ext cx="499"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9" name="Line 43"/>
            <p:cNvSpPr>
              <a:spLocks noChangeShapeType="1"/>
            </p:cNvSpPr>
            <p:nvPr/>
          </p:nvSpPr>
          <p:spPr bwMode="auto">
            <a:xfrm>
              <a:off x="2109" y="1117"/>
              <a:ext cx="0" cy="2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90" name="Line 44"/>
            <p:cNvSpPr>
              <a:spLocks noChangeShapeType="1"/>
            </p:cNvSpPr>
            <p:nvPr/>
          </p:nvSpPr>
          <p:spPr bwMode="auto">
            <a:xfrm>
              <a:off x="2699" y="1389"/>
              <a:ext cx="0" cy="18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91" name="Line 45"/>
            <p:cNvSpPr>
              <a:spLocks noChangeShapeType="1"/>
            </p:cNvSpPr>
            <p:nvPr/>
          </p:nvSpPr>
          <p:spPr bwMode="auto">
            <a:xfrm>
              <a:off x="3152" y="1389"/>
              <a:ext cx="40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92" name="Line 46"/>
            <p:cNvSpPr>
              <a:spLocks noChangeShapeType="1"/>
            </p:cNvSpPr>
            <p:nvPr/>
          </p:nvSpPr>
          <p:spPr bwMode="auto">
            <a:xfrm>
              <a:off x="3334" y="1117"/>
              <a:ext cx="0" cy="2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93" name="Line 47"/>
            <p:cNvSpPr>
              <a:spLocks noChangeShapeType="1"/>
            </p:cNvSpPr>
            <p:nvPr/>
          </p:nvSpPr>
          <p:spPr bwMode="auto">
            <a:xfrm>
              <a:off x="2699" y="1797"/>
              <a:ext cx="0" cy="18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94" name="Line 48"/>
            <p:cNvSpPr>
              <a:spLocks noChangeShapeType="1"/>
            </p:cNvSpPr>
            <p:nvPr/>
          </p:nvSpPr>
          <p:spPr bwMode="auto">
            <a:xfrm>
              <a:off x="2109" y="1117"/>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95" name="Oval 49"/>
            <p:cNvSpPr>
              <a:spLocks noChangeArrowheads="1"/>
            </p:cNvSpPr>
            <p:nvPr/>
          </p:nvSpPr>
          <p:spPr bwMode="auto">
            <a:xfrm>
              <a:off x="1338" y="1344"/>
              <a:ext cx="91" cy="91"/>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96" name="Oval 50"/>
            <p:cNvSpPr>
              <a:spLocks noChangeArrowheads="1"/>
            </p:cNvSpPr>
            <p:nvPr/>
          </p:nvSpPr>
          <p:spPr bwMode="auto">
            <a:xfrm>
              <a:off x="1338" y="1933"/>
              <a:ext cx="91" cy="91"/>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97" name="Oval 51"/>
            <p:cNvSpPr>
              <a:spLocks noChangeArrowheads="1"/>
            </p:cNvSpPr>
            <p:nvPr/>
          </p:nvSpPr>
          <p:spPr bwMode="auto">
            <a:xfrm>
              <a:off x="3560" y="1933"/>
              <a:ext cx="91" cy="91"/>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98" name="Oval 52"/>
            <p:cNvSpPr>
              <a:spLocks noChangeArrowheads="1"/>
            </p:cNvSpPr>
            <p:nvPr/>
          </p:nvSpPr>
          <p:spPr bwMode="auto">
            <a:xfrm>
              <a:off x="3560" y="1344"/>
              <a:ext cx="91" cy="91"/>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8699" name="Text Box 53"/>
            <p:cNvSpPr txBox="1">
              <a:spLocks noChangeArrowheads="1"/>
            </p:cNvSpPr>
            <p:nvPr/>
          </p:nvSpPr>
          <p:spPr bwMode="auto">
            <a:xfrm>
              <a:off x="2472" y="890"/>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620</a:t>
              </a:r>
              <a:r>
                <a:rPr lang="el-GR" altLang="zh-CN" b="1">
                  <a:cs typeface="Arial" panose="020B0604020202020204" pitchFamily="34" charset="0"/>
                </a:rPr>
                <a:t>Ω</a:t>
              </a:r>
            </a:p>
          </p:txBody>
        </p:sp>
        <p:sp>
          <p:nvSpPr>
            <p:cNvPr id="28700" name="Text Box 54"/>
            <p:cNvSpPr txBox="1">
              <a:spLocks noChangeArrowheads="1"/>
            </p:cNvSpPr>
            <p:nvPr/>
          </p:nvSpPr>
          <p:spPr bwMode="auto">
            <a:xfrm>
              <a:off x="2789" y="1162"/>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620</a:t>
              </a:r>
              <a:r>
                <a:rPr lang="el-GR" altLang="zh-CN" b="1">
                  <a:cs typeface="Arial" panose="020B0604020202020204" pitchFamily="34" charset="0"/>
                </a:rPr>
                <a:t>Ω</a:t>
              </a:r>
            </a:p>
          </p:txBody>
        </p:sp>
        <p:sp>
          <p:nvSpPr>
            <p:cNvPr id="28701" name="Text Box 55"/>
            <p:cNvSpPr txBox="1">
              <a:spLocks noChangeArrowheads="1"/>
            </p:cNvSpPr>
            <p:nvPr/>
          </p:nvSpPr>
          <p:spPr bwMode="auto">
            <a:xfrm>
              <a:off x="2154" y="1162"/>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620</a:t>
              </a:r>
              <a:r>
                <a:rPr lang="el-GR" altLang="zh-CN" b="1">
                  <a:cs typeface="Arial" panose="020B0604020202020204" pitchFamily="34" charset="0"/>
                </a:rPr>
                <a:t>Ω</a:t>
              </a:r>
            </a:p>
          </p:txBody>
        </p:sp>
        <p:sp>
          <p:nvSpPr>
            <p:cNvPr id="28702" name="Text Box 56"/>
            <p:cNvSpPr txBox="1">
              <a:spLocks noChangeArrowheads="1"/>
            </p:cNvSpPr>
            <p:nvPr/>
          </p:nvSpPr>
          <p:spPr bwMode="auto">
            <a:xfrm>
              <a:off x="1565" y="1162"/>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1k</a:t>
              </a:r>
              <a:r>
                <a:rPr lang="el-GR" altLang="zh-CN" b="1">
                  <a:cs typeface="Arial" panose="020B0604020202020204" pitchFamily="34" charset="0"/>
                </a:rPr>
                <a:t>Ω</a:t>
              </a:r>
            </a:p>
          </p:txBody>
        </p:sp>
        <p:sp>
          <p:nvSpPr>
            <p:cNvPr id="28703" name="Text Box 57"/>
            <p:cNvSpPr txBox="1">
              <a:spLocks noChangeArrowheads="1"/>
            </p:cNvSpPr>
            <p:nvPr/>
          </p:nvSpPr>
          <p:spPr bwMode="auto">
            <a:xfrm>
              <a:off x="2744" y="1570"/>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1.2k</a:t>
              </a:r>
              <a:r>
                <a:rPr lang="el-GR" altLang="zh-CN" b="1">
                  <a:cs typeface="Arial" panose="020B0604020202020204" pitchFamily="34" charset="0"/>
                </a:rPr>
                <a:t>Ω</a:t>
              </a:r>
            </a:p>
          </p:txBody>
        </p:sp>
        <p:sp>
          <p:nvSpPr>
            <p:cNvPr id="28704" name="Text Box 58"/>
            <p:cNvSpPr txBox="1">
              <a:spLocks noChangeArrowheads="1"/>
            </p:cNvSpPr>
            <p:nvPr/>
          </p:nvSpPr>
          <p:spPr bwMode="auto">
            <a:xfrm>
              <a:off x="3651" y="1298"/>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3</a:t>
              </a:r>
              <a:endParaRPr lang="el-GR" altLang="zh-CN" b="1">
                <a:cs typeface="Arial" panose="020B0604020202020204" pitchFamily="34" charset="0"/>
              </a:endParaRPr>
            </a:p>
          </p:txBody>
        </p:sp>
        <p:sp>
          <p:nvSpPr>
            <p:cNvPr id="28705" name="Text Box 59"/>
            <p:cNvSpPr txBox="1">
              <a:spLocks noChangeArrowheads="1"/>
            </p:cNvSpPr>
            <p:nvPr/>
          </p:nvSpPr>
          <p:spPr bwMode="auto">
            <a:xfrm>
              <a:off x="3651" y="1842"/>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4</a:t>
              </a:r>
              <a:endParaRPr lang="el-GR" altLang="zh-CN" b="1">
                <a:cs typeface="Arial" panose="020B0604020202020204" pitchFamily="34" charset="0"/>
              </a:endParaRPr>
            </a:p>
          </p:txBody>
        </p:sp>
        <p:sp>
          <p:nvSpPr>
            <p:cNvPr id="28706" name="Text Box 60"/>
            <p:cNvSpPr txBox="1">
              <a:spLocks noChangeArrowheads="1"/>
            </p:cNvSpPr>
            <p:nvPr/>
          </p:nvSpPr>
          <p:spPr bwMode="auto">
            <a:xfrm>
              <a:off x="1156" y="1298"/>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1</a:t>
              </a:r>
              <a:endParaRPr lang="el-GR" altLang="zh-CN" b="1">
                <a:cs typeface="Arial" panose="020B0604020202020204" pitchFamily="34" charset="0"/>
              </a:endParaRPr>
            </a:p>
          </p:txBody>
        </p:sp>
        <p:sp>
          <p:nvSpPr>
            <p:cNvPr id="28707" name="Text Box 61"/>
            <p:cNvSpPr txBox="1">
              <a:spLocks noChangeArrowheads="1"/>
            </p:cNvSpPr>
            <p:nvPr/>
          </p:nvSpPr>
          <p:spPr bwMode="auto">
            <a:xfrm>
              <a:off x="1156" y="1842"/>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2</a:t>
              </a:r>
              <a:endParaRPr lang="el-GR" altLang="zh-CN" b="1">
                <a:cs typeface="Arial" panose="020B0604020202020204" pitchFamily="34" charset="0"/>
              </a:endParaRPr>
            </a:p>
          </p:txBody>
        </p:sp>
      </p:grpSp>
      <p:sp>
        <p:nvSpPr>
          <p:cNvPr id="2" name="下箭头 1"/>
          <p:cNvSpPr/>
          <p:nvPr/>
        </p:nvSpPr>
        <p:spPr>
          <a:xfrm>
            <a:off x="4556125" y="3724275"/>
            <a:ext cx="322263" cy="50482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8678"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953BB796-9499-44CC-A727-F5BDF5C05479}"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24</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721597085"/>
      </p:ext>
    </p:extLst>
  </p:cSld>
  <p:clrMapOvr>
    <a:masterClrMapping/>
  </p:clrMapOvr>
  <p:transition advClick="0" advTm="6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633412"/>
          </a:xfrm>
        </p:spPr>
        <p:txBody>
          <a:bodyPr/>
          <a:lstStyle/>
          <a:p>
            <a:pPr algn="l" eaLnBrk="1" hangingPunct="1"/>
            <a:r>
              <a:rPr lang="zh-CN" altLang="en-US" sz="3600" b="1" dirty="0" smtClean="0">
                <a:solidFill>
                  <a:srgbClr val="FFFF00"/>
                </a:solidFill>
                <a:latin typeface="微软雅黑" panose="020B0503020204020204" pitchFamily="34" charset="-122"/>
                <a:ea typeface="微软雅黑" panose="020B0503020204020204" pitchFamily="34" charset="-122"/>
              </a:rPr>
              <a:t>（四）测量</a:t>
            </a:r>
          </a:p>
        </p:txBody>
      </p:sp>
      <p:sp>
        <p:nvSpPr>
          <p:cNvPr id="29699" name="Rectangle 3"/>
          <p:cNvSpPr>
            <a:spLocks noGrp="1" noChangeArrowheads="1"/>
          </p:cNvSpPr>
          <p:nvPr>
            <p:ph type="body" idx="1"/>
          </p:nvPr>
        </p:nvSpPr>
        <p:spPr>
          <a:xfrm>
            <a:off x="735013" y="1052513"/>
            <a:ext cx="8229600" cy="1333500"/>
          </a:xfrm>
        </p:spPr>
        <p:txBody>
          <a:bodyPr/>
          <a:lstStyle/>
          <a:p>
            <a:pPr eaLnBrk="1" hangingPunct="1">
              <a:buFontTx/>
              <a:buNone/>
            </a:pPr>
            <a:r>
              <a:rPr lang="en-US" altLang="zh-CN" sz="2800" b="1" dirty="0" smtClean="0">
                <a:latin typeface="楷体_GB2312" pitchFamily="1" charset="-122"/>
                <a:ea typeface="楷体_GB2312" pitchFamily="1" charset="-122"/>
              </a:rPr>
              <a:t>1</a:t>
            </a:r>
            <a:r>
              <a:rPr lang="zh-CN" altLang="en-US" sz="2800" b="1" dirty="0" smtClean="0">
                <a:latin typeface="楷体_GB2312" pitchFamily="1" charset="-122"/>
                <a:ea typeface="楷体_GB2312" pitchFamily="1" charset="-122"/>
              </a:rPr>
              <a:t>、</a:t>
            </a:r>
            <a:r>
              <a:rPr lang="zh-CN" altLang="en-US" sz="2800" b="1" dirty="0" smtClean="0">
                <a:solidFill>
                  <a:srgbClr val="00FF00"/>
                </a:solidFill>
                <a:latin typeface="楷体_GB2312" pitchFamily="1" charset="-122"/>
                <a:ea typeface="楷体_GB2312" pitchFamily="1" charset="-122"/>
              </a:rPr>
              <a:t>直接测量： </a:t>
            </a:r>
            <a:r>
              <a:rPr lang="en-US" altLang="zh-CN" sz="2800" b="1" dirty="0" smtClean="0">
                <a:latin typeface="楷体_GB2312" pitchFamily="1" charset="-122"/>
                <a:ea typeface="楷体_GB2312" pitchFamily="1" charset="-122"/>
              </a:rPr>
              <a:t>1</a:t>
            </a:r>
            <a:r>
              <a:rPr lang="zh-CN" altLang="en-US" sz="2800" b="1" dirty="0" smtClean="0">
                <a:latin typeface="楷体_GB2312" pitchFamily="1" charset="-122"/>
                <a:ea typeface="楷体_GB2312" pitchFamily="1" charset="-122"/>
              </a:rPr>
              <a:t>，</a:t>
            </a:r>
            <a:r>
              <a:rPr lang="en-US" altLang="zh-CN" sz="2800" b="1" dirty="0" smtClean="0">
                <a:latin typeface="楷体_GB2312" pitchFamily="1" charset="-122"/>
                <a:ea typeface="楷体_GB2312" pitchFamily="1" charset="-122"/>
              </a:rPr>
              <a:t>2</a:t>
            </a:r>
            <a:r>
              <a:rPr lang="zh-CN" altLang="en-US" sz="2800" b="1" dirty="0" smtClean="0">
                <a:latin typeface="楷体_GB2312" pitchFamily="1" charset="-122"/>
                <a:ea typeface="楷体_GB2312" pitchFamily="1" charset="-122"/>
              </a:rPr>
              <a:t>端不接电源、连接短路线。用万用表欧姆档适当量程测</a:t>
            </a:r>
            <a:r>
              <a:rPr lang="en-US" altLang="zh-CN" sz="2800" b="1" dirty="0" smtClean="0">
                <a:latin typeface="楷体_GB2312" pitchFamily="1" charset="-122"/>
                <a:ea typeface="楷体_GB2312" pitchFamily="1" charset="-122"/>
              </a:rPr>
              <a:t>3</a:t>
            </a:r>
            <a:r>
              <a:rPr lang="zh-CN" altLang="en-US" sz="2800" b="1" dirty="0" smtClean="0">
                <a:latin typeface="楷体_GB2312" pitchFamily="1" charset="-122"/>
                <a:ea typeface="楷体_GB2312" pitchFamily="1" charset="-122"/>
              </a:rPr>
              <a:t>，</a:t>
            </a:r>
            <a:r>
              <a:rPr lang="en-US" altLang="zh-CN" sz="2800" b="1" dirty="0" smtClean="0">
                <a:latin typeface="楷体_GB2312" pitchFamily="1" charset="-122"/>
                <a:ea typeface="楷体_GB2312" pitchFamily="1" charset="-122"/>
              </a:rPr>
              <a:t>4</a:t>
            </a:r>
            <a:r>
              <a:rPr lang="zh-CN" altLang="en-US" sz="2800" b="1" dirty="0" smtClean="0">
                <a:latin typeface="楷体_GB2312" pitchFamily="1" charset="-122"/>
                <a:ea typeface="楷体_GB2312" pitchFamily="1" charset="-122"/>
              </a:rPr>
              <a:t>端电阻 </a:t>
            </a:r>
            <a:r>
              <a:rPr lang="en-US" altLang="zh-CN" sz="2800" b="1" dirty="0" err="1" smtClean="0">
                <a:latin typeface="楷体_GB2312" pitchFamily="1" charset="-122"/>
                <a:ea typeface="楷体_GB2312" pitchFamily="1" charset="-122"/>
              </a:rPr>
              <a:t>Roa</a:t>
            </a:r>
            <a:r>
              <a:rPr lang="en-US" altLang="zh-CN" sz="2800" b="1" dirty="0" smtClean="0">
                <a:latin typeface="楷体_GB2312" pitchFamily="1" charset="-122"/>
                <a:ea typeface="楷体_GB2312" pitchFamily="1" charset="-122"/>
              </a:rPr>
              <a:t>=________Ω</a:t>
            </a:r>
            <a:r>
              <a:rPr lang="zh-CN" altLang="en-US" sz="2800" b="1" dirty="0" smtClean="0">
                <a:latin typeface="楷体_GB2312" pitchFamily="1" charset="-122"/>
                <a:ea typeface="楷体_GB2312" pitchFamily="1" charset="-122"/>
              </a:rPr>
              <a:t>。 </a:t>
            </a:r>
            <a:endParaRPr lang="en-US" altLang="zh-CN" sz="2800" b="1" dirty="0" smtClean="0">
              <a:latin typeface="楷体_GB2312" pitchFamily="1" charset="-122"/>
              <a:ea typeface="楷体_GB2312" pitchFamily="1" charset="-122"/>
            </a:endParaRPr>
          </a:p>
        </p:txBody>
      </p:sp>
      <p:sp>
        <p:nvSpPr>
          <p:cNvPr id="29700" name="Text Box 16"/>
          <p:cNvSpPr txBox="1">
            <a:spLocks noChangeArrowheads="1"/>
          </p:cNvSpPr>
          <p:nvPr/>
        </p:nvSpPr>
        <p:spPr bwMode="auto">
          <a:xfrm>
            <a:off x="7235825" y="3500438"/>
            <a:ext cx="1081088"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欧姆档</a:t>
            </a:r>
          </a:p>
        </p:txBody>
      </p:sp>
      <p:sp>
        <p:nvSpPr>
          <p:cNvPr id="29701" name="Line 17"/>
          <p:cNvSpPr>
            <a:spLocks noChangeShapeType="1"/>
          </p:cNvSpPr>
          <p:nvPr/>
        </p:nvSpPr>
        <p:spPr bwMode="auto">
          <a:xfrm flipH="1" flipV="1">
            <a:off x="4789488" y="3448050"/>
            <a:ext cx="2446337" cy="268288"/>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9702" name="Line 18"/>
          <p:cNvSpPr>
            <a:spLocks noChangeShapeType="1"/>
          </p:cNvSpPr>
          <p:nvPr/>
        </p:nvSpPr>
        <p:spPr bwMode="auto">
          <a:xfrm flipH="1">
            <a:off x="4789488" y="4076700"/>
            <a:ext cx="2446337" cy="59531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29703" name="Group 63"/>
          <p:cNvGrpSpPr>
            <a:grpSpLocks/>
          </p:cNvGrpSpPr>
          <p:nvPr/>
        </p:nvGrpSpPr>
        <p:grpSpPr bwMode="auto">
          <a:xfrm>
            <a:off x="2701925" y="3087688"/>
            <a:ext cx="2087563" cy="1800225"/>
            <a:chOff x="612" y="2205"/>
            <a:chExt cx="1315" cy="1134"/>
          </a:xfrm>
        </p:grpSpPr>
        <p:sp>
          <p:nvSpPr>
            <p:cNvPr id="29706" name="Rectangle 20"/>
            <p:cNvSpPr>
              <a:spLocks noChangeArrowheads="1"/>
            </p:cNvSpPr>
            <p:nvPr/>
          </p:nvSpPr>
          <p:spPr bwMode="auto">
            <a:xfrm>
              <a:off x="884" y="2296"/>
              <a:ext cx="771" cy="1043"/>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29707" name="Text Box 21"/>
            <p:cNvSpPr txBox="1">
              <a:spLocks noChangeArrowheads="1"/>
            </p:cNvSpPr>
            <p:nvPr/>
          </p:nvSpPr>
          <p:spPr bwMode="auto">
            <a:xfrm>
              <a:off x="657"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a:t>
              </a:r>
            </a:p>
          </p:txBody>
        </p:sp>
        <p:sp>
          <p:nvSpPr>
            <p:cNvPr id="29708" name="Line 22"/>
            <p:cNvSpPr>
              <a:spLocks noChangeShapeType="1"/>
            </p:cNvSpPr>
            <p:nvPr/>
          </p:nvSpPr>
          <p:spPr bwMode="auto">
            <a:xfrm>
              <a:off x="612"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9709" name="Line 23"/>
            <p:cNvSpPr>
              <a:spLocks noChangeShapeType="1"/>
            </p:cNvSpPr>
            <p:nvPr/>
          </p:nvSpPr>
          <p:spPr bwMode="auto">
            <a:xfrm>
              <a:off x="612"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9710" name="Line 24"/>
            <p:cNvSpPr>
              <a:spLocks noChangeShapeType="1"/>
            </p:cNvSpPr>
            <p:nvPr/>
          </p:nvSpPr>
          <p:spPr bwMode="auto">
            <a:xfrm>
              <a:off x="1655"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9711" name="Line 25"/>
            <p:cNvSpPr>
              <a:spLocks noChangeShapeType="1"/>
            </p:cNvSpPr>
            <p:nvPr/>
          </p:nvSpPr>
          <p:spPr bwMode="auto">
            <a:xfrm>
              <a:off x="1655"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9712" name="Text Box 26"/>
            <p:cNvSpPr txBox="1">
              <a:spLocks noChangeArrowheads="1"/>
            </p:cNvSpPr>
            <p:nvPr/>
          </p:nvSpPr>
          <p:spPr bwMode="auto">
            <a:xfrm>
              <a:off x="612"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a:t>
              </a:r>
            </a:p>
          </p:txBody>
        </p:sp>
        <p:sp>
          <p:nvSpPr>
            <p:cNvPr id="29713" name="Text Box 27"/>
            <p:cNvSpPr txBox="1">
              <a:spLocks noChangeArrowheads="1"/>
            </p:cNvSpPr>
            <p:nvPr/>
          </p:nvSpPr>
          <p:spPr bwMode="auto">
            <a:xfrm>
              <a:off x="1655"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a:t>
              </a:r>
            </a:p>
          </p:txBody>
        </p:sp>
        <p:sp>
          <p:nvSpPr>
            <p:cNvPr id="29714" name="Text Box 28"/>
            <p:cNvSpPr txBox="1">
              <a:spLocks noChangeArrowheads="1"/>
            </p:cNvSpPr>
            <p:nvPr/>
          </p:nvSpPr>
          <p:spPr bwMode="auto">
            <a:xfrm>
              <a:off x="1655"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a:t>
              </a:r>
            </a:p>
          </p:txBody>
        </p:sp>
        <p:sp>
          <p:nvSpPr>
            <p:cNvPr id="29715" name="Text Box 29"/>
            <p:cNvSpPr txBox="1">
              <a:spLocks noChangeArrowheads="1"/>
            </p:cNvSpPr>
            <p:nvPr/>
          </p:nvSpPr>
          <p:spPr bwMode="auto">
            <a:xfrm>
              <a:off x="1111" y="2659"/>
              <a:ext cx="3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N</a:t>
              </a:r>
              <a:r>
                <a:rPr lang="en-US" altLang="zh-CN" sz="2400" b="1" baseline="-10000">
                  <a:latin typeface="Times New Roman" panose="02020603050405020304" pitchFamily="18" charset="0"/>
                </a:rPr>
                <a:t>0</a:t>
              </a:r>
            </a:p>
          </p:txBody>
        </p:sp>
      </p:grpSp>
      <p:cxnSp>
        <p:nvCxnSpPr>
          <p:cNvPr id="3" name="直接连接符 2"/>
          <p:cNvCxnSpPr>
            <a:stCxn id="29708" idx="0"/>
          </p:cNvCxnSpPr>
          <p:nvPr/>
        </p:nvCxnSpPr>
        <p:spPr>
          <a:xfrm>
            <a:off x="2701925" y="3448050"/>
            <a:ext cx="0" cy="122396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9705"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F6B9DEEC-1583-4B61-A80F-E9923C18C42B}"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25</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2536472409"/>
      </p:ext>
    </p:extLst>
  </p:cSld>
  <p:clrMapOvr>
    <a:masterClrMapping/>
  </p:clrMapOvr>
  <p:transition advClick="0" advTm="6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zh-CN" sz="3600" b="1" dirty="0" smtClean="0">
                <a:solidFill>
                  <a:srgbClr val="FFFF00"/>
                </a:solidFill>
                <a:latin typeface="微软雅黑" panose="020B0503020204020204" pitchFamily="34" charset="-122"/>
                <a:ea typeface="微软雅黑" panose="020B0503020204020204" pitchFamily="34" charset="-122"/>
              </a:rPr>
              <a:t>2</a:t>
            </a:r>
            <a:r>
              <a:rPr lang="zh-CN" altLang="en-US" sz="3600" b="1" dirty="0" smtClean="0">
                <a:solidFill>
                  <a:srgbClr val="FFFF00"/>
                </a:solidFill>
                <a:latin typeface="微软雅黑" panose="020B0503020204020204" pitchFamily="34" charset="-122"/>
                <a:ea typeface="微软雅黑" panose="020B0503020204020204" pitchFamily="34" charset="-122"/>
              </a:rPr>
              <a:t>．加压定流：</a:t>
            </a:r>
          </a:p>
        </p:txBody>
      </p:sp>
      <p:sp>
        <p:nvSpPr>
          <p:cNvPr id="30723" name="Rectangle 3"/>
          <p:cNvSpPr>
            <a:spLocks noGrp="1" noChangeArrowheads="1"/>
          </p:cNvSpPr>
          <p:nvPr>
            <p:ph type="body" idx="1"/>
          </p:nvPr>
        </p:nvSpPr>
        <p:spPr>
          <a:xfrm>
            <a:off x="457200" y="1447800"/>
            <a:ext cx="8229600" cy="1476375"/>
          </a:xfrm>
        </p:spPr>
        <p:txBody>
          <a:bodyPr/>
          <a:lstStyle/>
          <a:p>
            <a:pPr eaLnBrk="1" hangingPunct="1">
              <a:buFontTx/>
              <a:buNone/>
            </a:pPr>
            <a:r>
              <a:rPr lang="en-US" altLang="zh-CN" sz="2800" b="1" smtClean="0">
                <a:latin typeface="Times New Roman" panose="02020603050405020304" pitchFamily="18" charset="0"/>
                <a:ea typeface="楷体_GB2312" pitchFamily="1" charset="-122"/>
              </a:rPr>
              <a:t>3</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4</a:t>
            </a:r>
            <a:r>
              <a:rPr lang="zh-CN" altLang="en-US" sz="2800" b="1" smtClean="0">
                <a:latin typeface="Times New Roman" panose="02020603050405020304" pitchFamily="18" charset="0"/>
                <a:ea typeface="楷体_GB2312" pitchFamily="1" charset="-122"/>
              </a:rPr>
              <a:t>端接上电流表、电压表和电源，调整电源电压，使电流表读数为</a:t>
            </a:r>
            <a:r>
              <a:rPr lang="en-US" altLang="zh-CN" sz="2800" b="1" smtClean="0">
                <a:latin typeface="Times New Roman" panose="02020603050405020304" pitchFamily="18" charset="0"/>
                <a:ea typeface="楷体_GB2312" pitchFamily="1" charset="-122"/>
              </a:rPr>
              <a:t>10mA</a:t>
            </a:r>
            <a:r>
              <a:rPr lang="zh-CN" altLang="en-US" sz="2800" b="1" smtClean="0">
                <a:latin typeface="Times New Roman" panose="02020603050405020304" pitchFamily="18" charset="0"/>
                <a:ea typeface="楷体_GB2312" pitchFamily="1" charset="-122"/>
              </a:rPr>
              <a:t>。记录电压表读数</a:t>
            </a:r>
            <a:r>
              <a:rPr lang="en-US" altLang="zh-CN" sz="2800" b="1" smtClean="0">
                <a:latin typeface="Times New Roman" panose="02020603050405020304" pitchFamily="18" charset="0"/>
                <a:ea typeface="楷体_GB2312" pitchFamily="1" charset="-122"/>
              </a:rPr>
              <a:t>V</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V=_______V</a:t>
            </a:r>
            <a:r>
              <a:rPr lang="zh-CN" altLang="en-US" sz="2800" b="1" smtClean="0">
                <a:latin typeface="Times New Roman" panose="02020603050405020304" pitchFamily="18" charset="0"/>
                <a:ea typeface="楷体_GB2312" pitchFamily="1" charset="-122"/>
              </a:rPr>
              <a:t>。计算</a:t>
            </a:r>
            <a:r>
              <a:rPr lang="en-US" altLang="zh-CN" sz="2800" b="1" smtClean="0">
                <a:latin typeface="Times New Roman" panose="02020603050405020304" pitchFamily="18" charset="0"/>
                <a:ea typeface="楷体_GB2312" pitchFamily="1" charset="-122"/>
              </a:rPr>
              <a:t>Rob=V/10mA=_____Ω</a:t>
            </a:r>
            <a:r>
              <a:rPr lang="zh-CN" altLang="en-US" sz="2800" b="1" smtClean="0">
                <a:latin typeface="Times New Roman" panose="02020603050405020304" pitchFamily="18" charset="0"/>
                <a:ea typeface="楷体_GB2312" pitchFamily="1" charset="-122"/>
              </a:rPr>
              <a:t>。 </a:t>
            </a:r>
          </a:p>
        </p:txBody>
      </p:sp>
      <p:sp>
        <p:nvSpPr>
          <p:cNvPr id="30724" name="Text Box 16"/>
          <p:cNvSpPr txBox="1">
            <a:spLocks noChangeArrowheads="1"/>
          </p:cNvSpPr>
          <p:nvPr/>
        </p:nvSpPr>
        <p:spPr bwMode="auto">
          <a:xfrm>
            <a:off x="6011863" y="4292600"/>
            <a:ext cx="1081087"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电压档</a:t>
            </a:r>
          </a:p>
        </p:txBody>
      </p:sp>
      <p:sp>
        <p:nvSpPr>
          <p:cNvPr id="30725" name="Text Box 17"/>
          <p:cNvSpPr txBox="1">
            <a:spLocks noChangeArrowheads="1"/>
          </p:cNvSpPr>
          <p:nvPr/>
        </p:nvSpPr>
        <p:spPr bwMode="auto">
          <a:xfrm>
            <a:off x="6300788" y="3141663"/>
            <a:ext cx="1081087"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电流档</a:t>
            </a:r>
          </a:p>
        </p:txBody>
      </p:sp>
      <p:sp>
        <p:nvSpPr>
          <p:cNvPr id="30726" name="Text Box 18"/>
          <p:cNvSpPr txBox="1">
            <a:spLocks noChangeArrowheads="1"/>
          </p:cNvSpPr>
          <p:nvPr/>
        </p:nvSpPr>
        <p:spPr bwMode="auto">
          <a:xfrm>
            <a:off x="7380288" y="4292600"/>
            <a:ext cx="1081087" cy="40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稳压源</a:t>
            </a:r>
          </a:p>
        </p:txBody>
      </p:sp>
      <p:sp>
        <p:nvSpPr>
          <p:cNvPr id="30727" name="Freeform 19"/>
          <p:cNvSpPr>
            <a:spLocks/>
          </p:cNvSpPr>
          <p:nvPr/>
        </p:nvSpPr>
        <p:spPr bwMode="auto">
          <a:xfrm>
            <a:off x="7380288" y="3573463"/>
            <a:ext cx="600075" cy="719137"/>
          </a:xfrm>
          <a:custGeom>
            <a:avLst/>
            <a:gdLst>
              <a:gd name="T0" fmla="*/ 0 w 378"/>
              <a:gd name="T1" fmla="*/ 0 h 453"/>
              <a:gd name="T2" fmla="*/ 2147483647 w 378"/>
              <a:gd name="T3" fmla="*/ 2147483647 h 453"/>
              <a:gd name="T4" fmla="*/ 2147483647 w 378"/>
              <a:gd name="T5" fmla="*/ 2147483647 h 453"/>
              <a:gd name="T6" fmla="*/ 0 60000 65536"/>
              <a:gd name="T7" fmla="*/ 0 60000 65536"/>
              <a:gd name="T8" fmla="*/ 0 60000 65536"/>
            </a:gdLst>
            <a:ahLst/>
            <a:cxnLst>
              <a:cxn ang="T6">
                <a:pos x="T0" y="T1"/>
              </a:cxn>
              <a:cxn ang="T7">
                <a:pos x="T2" y="T3"/>
              </a:cxn>
              <a:cxn ang="T8">
                <a:pos x="T4" y="T5"/>
              </a:cxn>
            </a:cxnLst>
            <a:rect l="0" t="0" r="r" b="b"/>
            <a:pathLst>
              <a:path w="378" h="453">
                <a:moveTo>
                  <a:pt x="0" y="0"/>
                </a:moveTo>
                <a:cubicBezTo>
                  <a:pt x="129" y="7"/>
                  <a:pt x="258" y="15"/>
                  <a:pt x="318" y="90"/>
                </a:cubicBezTo>
                <a:cubicBezTo>
                  <a:pt x="378" y="165"/>
                  <a:pt x="355" y="393"/>
                  <a:pt x="363" y="453"/>
                </a:cubicBezTo>
              </a:path>
            </a:pathLst>
          </a:custGeom>
          <a:noFill/>
          <a:ln w="28575" cmpd="sng">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28" name="Freeform 22"/>
          <p:cNvSpPr>
            <a:spLocks/>
          </p:cNvSpPr>
          <p:nvPr/>
        </p:nvSpPr>
        <p:spPr bwMode="auto">
          <a:xfrm>
            <a:off x="4643438" y="3573463"/>
            <a:ext cx="1657350" cy="77787"/>
          </a:xfrm>
          <a:custGeom>
            <a:avLst/>
            <a:gdLst>
              <a:gd name="T0" fmla="*/ 2147483647 w 635"/>
              <a:gd name="T1" fmla="*/ 0 h 90"/>
              <a:gd name="T2" fmla="*/ 0 w 635"/>
              <a:gd name="T3" fmla="*/ 2147483647 h 90"/>
              <a:gd name="T4" fmla="*/ 0 60000 65536"/>
              <a:gd name="T5" fmla="*/ 0 60000 65536"/>
            </a:gdLst>
            <a:ahLst/>
            <a:cxnLst>
              <a:cxn ang="T4">
                <a:pos x="T0" y="T1"/>
              </a:cxn>
              <a:cxn ang="T5">
                <a:pos x="T2" y="T3"/>
              </a:cxn>
            </a:cxnLst>
            <a:rect l="0" t="0" r="r" b="b"/>
            <a:pathLst>
              <a:path w="635" h="90">
                <a:moveTo>
                  <a:pt x="635" y="0"/>
                </a:moveTo>
                <a:cubicBezTo>
                  <a:pt x="635" y="0"/>
                  <a:pt x="317" y="45"/>
                  <a:pt x="0" y="90"/>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29" name="Freeform 23"/>
          <p:cNvSpPr>
            <a:spLocks/>
          </p:cNvSpPr>
          <p:nvPr/>
        </p:nvSpPr>
        <p:spPr bwMode="auto">
          <a:xfrm>
            <a:off x="4787900" y="3651250"/>
            <a:ext cx="1584325" cy="641350"/>
          </a:xfrm>
          <a:custGeom>
            <a:avLst/>
            <a:gdLst>
              <a:gd name="T0" fmla="*/ 2147483647 w 680"/>
              <a:gd name="T1" fmla="*/ 2147483647 h 363"/>
              <a:gd name="T2" fmla="*/ 2147483647 w 680"/>
              <a:gd name="T3" fmla="*/ 2147483647 h 363"/>
              <a:gd name="T4" fmla="*/ 0 w 680"/>
              <a:gd name="T5" fmla="*/ 0 h 363"/>
              <a:gd name="T6" fmla="*/ 0 60000 65536"/>
              <a:gd name="T7" fmla="*/ 0 60000 65536"/>
              <a:gd name="T8" fmla="*/ 0 60000 65536"/>
            </a:gdLst>
            <a:ahLst/>
            <a:cxnLst>
              <a:cxn ang="T6">
                <a:pos x="T0" y="T1"/>
              </a:cxn>
              <a:cxn ang="T7">
                <a:pos x="T2" y="T3"/>
              </a:cxn>
              <a:cxn ang="T8">
                <a:pos x="T4" y="T5"/>
              </a:cxn>
            </a:cxnLst>
            <a:rect l="0" t="0" r="r" b="b"/>
            <a:pathLst>
              <a:path w="680" h="363">
                <a:moveTo>
                  <a:pt x="680" y="363"/>
                </a:moveTo>
                <a:cubicBezTo>
                  <a:pt x="646" y="280"/>
                  <a:pt x="612" y="197"/>
                  <a:pt x="499" y="137"/>
                </a:cubicBezTo>
                <a:cubicBezTo>
                  <a:pt x="386" y="77"/>
                  <a:pt x="193" y="38"/>
                  <a:pt x="0" y="0"/>
                </a:cubicBezTo>
              </a:path>
            </a:pathLst>
          </a:custGeom>
          <a:noFill/>
          <a:ln w="28575" cmpd="sng">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30" name="Text Box 24"/>
          <p:cNvSpPr txBox="1">
            <a:spLocks noChangeArrowheads="1"/>
          </p:cNvSpPr>
          <p:nvPr/>
        </p:nvSpPr>
        <p:spPr bwMode="auto">
          <a:xfrm>
            <a:off x="7956550" y="40052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0731" name="Text Box 25"/>
          <p:cNvSpPr txBox="1">
            <a:spLocks noChangeArrowheads="1"/>
          </p:cNvSpPr>
          <p:nvPr/>
        </p:nvSpPr>
        <p:spPr bwMode="auto">
          <a:xfrm>
            <a:off x="7380288" y="3213100"/>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0732" name="Text Box 26"/>
          <p:cNvSpPr txBox="1">
            <a:spLocks noChangeArrowheads="1"/>
          </p:cNvSpPr>
          <p:nvPr/>
        </p:nvSpPr>
        <p:spPr bwMode="auto">
          <a:xfrm>
            <a:off x="6011863" y="39989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0733" name="Text Box 27"/>
          <p:cNvSpPr txBox="1">
            <a:spLocks noChangeArrowheads="1"/>
          </p:cNvSpPr>
          <p:nvPr/>
        </p:nvSpPr>
        <p:spPr bwMode="auto">
          <a:xfrm>
            <a:off x="6011863" y="328453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0734" name="Text Box 29"/>
          <p:cNvSpPr txBox="1">
            <a:spLocks noChangeArrowheads="1"/>
          </p:cNvSpPr>
          <p:nvPr/>
        </p:nvSpPr>
        <p:spPr bwMode="auto">
          <a:xfrm>
            <a:off x="7956550" y="46529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0735" name="Text Box 30"/>
          <p:cNvSpPr txBox="1">
            <a:spLocks noChangeArrowheads="1"/>
          </p:cNvSpPr>
          <p:nvPr/>
        </p:nvSpPr>
        <p:spPr bwMode="auto">
          <a:xfrm>
            <a:off x="6084888" y="5013325"/>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nvGrpSpPr>
          <p:cNvPr id="30736" name="Group 63"/>
          <p:cNvGrpSpPr>
            <a:grpSpLocks/>
          </p:cNvGrpSpPr>
          <p:nvPr/>
        </p:nvGrpSpPr>
        <p:grpSpPr bwMode="auto">
          <a:xfrm>
            <a:off x="2555875" y="3287713"/>
            <a:ext cx="2087563" cy="1800225"/>
            <a:chOff x="612" y="2205"/>
            <a:chExt cx="1315" cy="1134"/>
          </a:xfrm>
        </p:grpSpPr>
        <p:sp>
          <p:nvSpPr>
            <p:cNvPr id="30741" name="Rectangle 20"/>
            <p:cNvSpPr>
              <a:spLocks noChangeArrowheads="1"/>
            </p:cNvSpPr>
            <p:nvPr/>
          </p:nvSpPr>
          <p:spPr bwMode="auto">
            <a:xfrm>
              <a:off x="884" y="2296"/>
              <a:ext cx="771" cy="1043"/>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30742" name="Text Box 21"/>
            <p:cNvSpPr txBox="1">
              <a:spLocks noChangeArrowheads="1"/>
            </p:cNvSpPr>
            <p:nvPr/>
          </p:nvSpPr>
          <p:spPr bwMode="auto">
            <a:xfrm>
              <a:off x="657"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a:t>
              </a:r>
            </a:p>
          </p:txBody>
        </p:sp>
        <p:sp>
          <p:nvSpPr>
            <p:cNvPr id="30743" name="Line 22"/>
            <p:cNvSpPr>
              <a:spLocks noChangeShapeType="1"/>
            </p:cNvSpPr>
            <p:nvPr/>
          </p:nvSpPr>
          <p:spPr bwMode="auto">
            <a:xfrm>
              <a:off x="612"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44" name="Line 23"/>
            <p:cNvSpPr>
              <a:spLocks noChangeShapeType="1"/>
            </p:cNvSpPr>
            <p:nvPr/>
          </p:nvSpPr>
          <p:spPr bwMode="auto">
            <a:xfrm>
              <a:off x="612"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45" name="Line 24"/>
            <p:cNvSpPr>
              <a:spLocks noChangeShapeType="1"/>
            </p:cNvSpPr>
            <p:nvPr/>
          </p:nvSpPr>
          <p:spPr bwMode="auto">
            <a:xfrm>
              <a:off x="1655"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46" name="Line 25"/>
            <p:cNvSpPr>
              <a:spLocks noChangeShapeType="1"/>
            </p:cNvSpPr>
            <p:nvPr/>
          </p:nvSpPr>
          <p:spPr bwMode="auto">
            <a:xfrm>
              <a:off x="1655"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47" name="Text Box 26"/>
            <p:cNvSpPr txBox="1">
              <a:spLocks noChangeArrowheads="1"/>
            </p:cNvSpPr>
            <p:nvPr/>
          </p:nvSpPr>
          <p:spPr bwMode="auto">
            <a:xfrm>
              <a:off x="612"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a:t>
              </a:r>
            </a:p>
          </p:txBody>
        </p:sp>
        <p:sp>
          <p:nvSpPr>
            <p:cNvPr id="30748" name="Text Box 27"/>
            <p:cNvSpPr txBox="1">
              <a:spLocks noChangeArrowheads="1"/>
            </p:cNvSpPr>
            <p:nvPr/>
          </p:nvSpPr>
          <p:spPr bwMode="auto">
            <a:xfrm>
              <a:off x="1655"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a:t>
              </a:r>
            </a:p>
          </p:txBody>
        </p:sp>
        <p:sp>
          <p:nvSpPr>
            <p:cNvPr id="30749" name="Text Box 28"/>
            <p:cNvSpPr txBox="1">
              <a:spLocks noChangeArrowheads="1"/>
            </p:cNvSpPr>
            <p:nvPr/>
          </p:nvSpPr>
          <p:spPr bwMode="auto">
            <a:xfrm>
              <a:off x="1655"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a:t>
              </a:r>
            </a:p>
          </p:txBody>
        </p:sp>
        <p:sp>
          <p:nvSpPr>
            <p:cNvPr id="30750" name="Text Box 29"/>
            <p:cNvSpPr txBox="1">
              <a:spLocks noChangeArrowheads="1"/>
            </p:cNvSpPr>
            <p:nvPr/>
          </p:nvSpPr>
          <p:spPr bwMode="auto">
            <a:xfrm>
              <a:off x="1111" y="2659"/>
              <a:ext cx="3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N</a:t>
              </a:r>
              <a:r>
                <a:rPr lang="en-US" altLang="zh-CN" sz="2400" b="1" baseline="-10000">
                  <a:latin typeface="Times New Roman" panose="02020603050405020304" pitchFamily="18" charset="0"/>
                </a:rPr>
                <a:t>0</a:t>
              </a:r>
            </a:p>
          </p:txBody>
        </p:sp>
      </p:grpSp>
      <p:cxnSp>
        <p:nvCxnSpPr>
          <p:cNvPr id="16" name="直接连接符 15"/>
          <p:cNvCxnSpPr>
            <a:stCxn id="30743" idx="0"/>
          </p:cNvCxnSpPr>
          <p:nvPr/>
        </p:nvCxnSpPr>
        <p:spPr>
          <a:xfrm>
            <a:off x="2555875" y="3649663"/>
            <a:ext cx="0" cy="1223962"/>
          </a:xfrm>
          <a:prstGeom prst="line">
            <a:avLst/>
          </a:prstGeom>
        </p:spPr>
        <p:style>
          <a:lnRef idx="1">
            <a:schemeClr val="accent1"/>
          </a:lnRef>
          <a:fillRef idx="0">
            <a:schemeClr val="accent1"/>
          </a:fillRef>
          <a:effectRef idx="0">
            <a:schemeClr val="accent1"/>
          </a:effectRef>
          <a:fontRef idx="minor">
            <a:schemeClr val="tx1"/>
          </a:fontRef>
        </p:style>
      </p:cxnSp>
      <p:sp>
        <p:nvSpPr>
          <p:cNvPr id="30738" name="任意多边形 20"/>
          <p:cNvSpPr>
            <a:spLocks/>
          </p:cNvSpPr>
          <p:nvPr/>
        </p:nvSpPr>
        <p:spPr bwMode="auto">
          <a:xfrm>
            <a:off x="4640263" y="4887913"/>
            <a:ext cx="1862137" cy="576262"/>
          </a:xfrm>
          <a:custGeom>
            <a:avLst/>
            <a:gdLst>
              <a:gd name="T0" fmla="*/ 0 w 1862667"/>
              <a:gd name="T1" fmla="*/ 0 h 575733"/>
              <a:gd name="T2" fmla="*/ 33867 w 1862667"/>
              <a:gd name="T3" fmla="*/ 56444 h 575733"/>
              <a:gd name="T4" fmla="*/ 67734 w 1862667"/>
              <a:gd name="T5" fmla="*/ 67733 h 575733"/>
              <a:gd name="T6" fmla="*/ 135467 w 1862667"/>
              <a:gd name="T7" fmla="*/ 112889 h 575733"/>
              <a:gd name="T8" fmla="*/ 169334 w 1862667"/>
              <a:gd name="T9" fmla="*/ 124178 h 575733"/>
              <a:gd name="T10" fmla="*/ 203200 w 1862667"/>
              <a:gd name="T11" fmla="*/ 146755 h 575733"/>
              <a:gd name="T12" fmla="*/ 248356 w 1862667"/>
              <a:gd name="T13" fmla="*/ 169333 h 575733"/>
              <a:gd name="T14" fmla="*/ 361245 w 1862667"/>
              <a:gd name="T15" fmla="*/ 237067 h 575733"/>
              <a:gd name="T16" fmla="*/ 474134 w 1862667"/>
              <a:gd name="T17" fmla="*/ 293511 h 575733"/>
              <a:gd name="T18" fmla="*/ 564445 w 1862667"/>
              <a:gd name="T19" fmla="*/ 338667 h 575733"/>
              <a:gd name="T20" fmla="*/ 598311 w 1862667"/>
              <a:gd name="T21" fmla="*/ 361244 h 575733"/>
              <a:gd name="T22" fmla="*/ 654756 w 1862667"/>
              <a:gd name="T23" fmla="*/ 372533 h 575733"/>
              <a:gd name="T24" fmla="*/ 711200 w 1862667"/>
              <a:gd name="T25" fmla="*/ 395111 h 575733"/>
              <a:gd name="T26" fmla="*/ 812800 w 1862667"/>
              <a:gd name="T27" fmla="*/ 428978 h 575733"/>
              <a:gd name="T28" fmla="*/ 914400 w 1862667"/>
              <a:gd name="T29" fmla="*/ 485422 h 575733"/>
              <a:gd name="T30" fmla="*/ 948267 w 1862667"/>
              <a:gd name="T31" fmla="*/ 496711 h 575733"/>
              <a:gd name="T32" fmla="*/ 993423 w 1862667"/>
              <a:gd name="T33" fmla="*/ 519289 h 575733"/>
              <a:gd name="T34" fmla="*/ 1117600 w 1862667"/>
              <a:gd name="T35" fmla="*/ 553155 h 575733"/>
              <a:gd name="T36" fmla="*/ 1185334 w 1862667"/>
              <a:gd name="T37" fmla="*/ 575733 h 575733"/>
              <a:gd name="T38" fmla="*/ 1422400 w 1862667"/>
              <a:gd name="T39" fmla="*/ 564444 h 575733"/>
              <a:gd name="T40" fmla="*/ 1456267 w 1862667"/>
              <a:gd name="T41" fmla="*/ 553155 h 575733"/>
              <a:gd name="T42" fmla="*/ 1524000 w 1862667"/>
              <a:gd name="T43" fmla="*/ 496711 h 575733"/>
              <a:gd name="T44" fmla="*/ 1603023 w 1862667"/>
              <a:gd name="T45" fmla="*/ 440267 h 575733"/>
              <a:gd name="T46" fmla="*/ 1636889 w 1862667"/>
              <a:gd name="T47" fmla="*/ 428978 h 575733"/>
              <a:gd name="T48" fmla="*/ 1715911 w 1862667"/>
              <a:gd name="T49" fmla="*/ 395111 h 575733"/>
              <a:gd name="T50" fmla="*/ 1772356 w 1862667"/>
              <a:gd name="T51" fmla="*/ 327378 h 575733"/>
              <a:gd name="T52" fmla="*/ 1862667 w 1862667"/>
              <a:gd name="T53" fmla="*/ 282222 h 57573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862667" h="575733">
                <a:moveTo>
                  <a:pt x="0" y="0"/>
                </a:moveTo>
                <a:cubicBezTo>
                  <a:pt x="11289" y="18815"/>
                  <a:pt x="18352" y="40929"/>
                  <a:pt x="33867" y="56444"/>
                </a:cubicBezTo>
                <a:cubicBezTo>
                  <a:pt x="42281" y="64858"/>
                  <a:pt x="57332" y="61954"/>
                  <a:pt x="67734" y="67733"/>
                </a:cubicBezTo>
                <a:cubicBezTo>
                  <a:pt x="91454" y="80911"/>
                  <a:pt x="109724" y="104308"/>
                  <a:pt x="135467" y="112889"/>
                </a:cubicBezTo>
                <a:cubicBezTo>
                  <a:pt x="146756" y="116652"/>
                  <a:pt x="158691" y="118856"/>
                  <a:pt x="169334" y="124178"/>
                </a:cubicBezTo>
                <a:cubicBezTo>
                  <a:pt x="181469" y="130245"/>
                  <a:pt x="191420" y="140024"/>
                  <a:pt x="203200" y="146755"/>
                </a:cubicBezTo>
                <a:cubicBezTo>
                  <a:pt x="217811" y="155104"/>
                  <a:pt x="233304" y="161807"/>
                  <a:pt x="248356" y="169333"/>
                </a:cubicBezTo>
                <a:cubicBezTo>
                  <a:pt x="315540" y="276828"/>
                  <a:pt x="271839" y="272828"/>
                  <a:pt x="361245" y="237067"/>
                </a:cubicBezTo>
                <a:cubicBezTo>
                  <a:pt x="441887" y="290828"/>
                  <a:pt x="402653" y="275641"/>
                  <a:pt x="474134" y="293511"/>
                </a:cubicBezTo>
                <a:cubicBezTo>
                  <a:pt x="504238" y="308563"/>
                  <a:pt x="536441" y="319998"/>
                  <a:pt x="564445" y="338667"/>
                </a:cubicBezTo>
                <a:cubicBezTo>
                  <a:pt x="575734" y="346193"/>
                  <a:pt x="585608" y="356480"/>
                  <a:pt x="598311" y="361244"/>
                </a:cubicBezTo>
                <a:cubicBezTo>
                  <a:pt x="616277" y="367981"/>
                  <a:pt x="635941" y="368770"/>
                  <a:pt x="654756" y="372533"/>
                </a:cubicBezTo>
                <a:cubicBezTo>
                  <a:pt x="673571" y="380059"/>
                  <a:pt x="692117" y="388295"/>
                  <a:pt x="711200" y="395111"/>
                </a:cubicBezTo>
                <a:cubicBezTo>
                  <a:pt x="744819" y="407118"/>
                  <a:pt x="782188" y="410612"/>
                  <a:pt x="812800" y="428978"/>
                </a:cubicBezTo>
                <a:cubicBezTo>
                  <a:pt x="848475" y="450382"/>
                  <a:pt x="876617" y="469229"/>
                  <a:pt x="914400" y="485422"/>
                </a:cubicBezTo>
                <a:cubicBezTo>
                  <a:pt x="925337" y="490110"/>
                  <a:pt x="937329" y="492023"/>
                  <a:pt x="948267" y="496711"/>
                </a:cubicBezTo>
                <a:cubicBezTo>
                  <a:pt x="963735" y="503340"/>
                  <a:pt x="977955" y="512660"/>
                  <a:pt x="993423" y="519289"/>
                </a:cubicBezTo>
                <a:cubicBezTo>
                  <a:pt x="1027608" y="533940"/>
                  <a:pt x="1091679" y="544515"/>
                  <a:pt x="1117600" y="553155"/>
                </a:cubicBezTo>
                <a:lnTo>
                  <a:pt x="1185334" y="575733"/>
                </a:lnTo>
                <a:cubicBezTo>
                  <a:pt x="1264356" y="571970"/>
                  <a:pt x="1343562" y="571014"/>
                  <a:pt x="1422400" y="564444"/>
                </a:cubicBezTo>
                <a:cubicBezTo>
                  <a:pt x="1434259" y="563456"/>
                  <a:pt x="1445624" y="558477"/>
                  <a:pt x="1456267" y="553155"/>
                </a:cubicBezTo>
                <a:cubicBezTo>
                  <a:pt x="1496192" y="533193"/>
                  <a:pt x="1489043" y="526674"/>
                  <a:pt x="1524000" y="496711"/>
                </a:cubicBezTo>
                <a:cubicBezTo>
                  <a:pt x="1531163" y="490571"/>
                  <a:pt x="1588724" y="447416"/>
                  <a:pt x="1603023" y="440267"/>
                </a:cubicBezTo>
                <a:cubicBezTo>
                  <a:pt x="1613666" y="434946"/>
                  <a:pt x="1626246" y="434300"/>
                  <a:pt x="1636889" y="428978"/>
                </a:cubicBezTo>
                <a:cubicBezTo>
                  <a:pt x="1714848" y="389998"/>
                  <a:pt x="1621936" y="418605"/>
                  <a:pt x="1715911" y="395111"/>
                </a:cubicBezTo>
                <a:cubicBezTo>
                  <a:pt x="1729964" y="374031"/>
                  <a:pt x="1749346" y="340161"/>
                  <a:pt x="1772356" y="327378"/>
                </a:cubicBezTo>
                <a:cubicBezTo>
                  <a:pt x="1889099" y="262521"/>
                  <a:pt x="1805858" y="339031"/>
                  <a:pt x="1862667" y="282222"/>
                </a:cubicBezTo>
              </a:path>
            </a:pathLst>
          </a:custGeom>
          <a:noFill/>
          <a:ln w="28575" cmpd="sng">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39" name="任意多边形 21"/>
          <p:cNvSpPr>
            <a:spLocks/>
          </p:cNvSpPr>
          <p:nvPr/>
        </p:nvSpPr>
        <p:spPr bwMode="auto">
          <a:xfrm>
            <a:off x="4640263" y="4706938"/>
            <a:ext cx="3227387" cy="1152525"/>
          </a:xfrm>
          <a:custGeom>
            <a:avLst/>
            <a:gdLst>
              <a:gd name="T0" fmla="*/ 0 w 3228623"/>
              <a:gd name="T1" fmla="*/ 180622 h 1151466"/>
              <a:gd name="T2" fmla="*/ 33867 w 3228623"/>
              <a:gd name="T3" fmla="*/ 440266 h 1151466"/>
              <a:gd name="T4" fmla="*/ 67734 w 3228623"/>
              <a:gd name="T5" fmla="*/ 530577 h 1151466"/>
              <a:gd name="T6" fmla="*/ 79023 w 3228623"/>
              <a:gd name="T7" fmla="*/ 564444 h 1151466"/>
              <a:gd name="T8" fmla="*/ 124178 w 3228623"/>
              <a:gd name="T9" fmla="*/ 643466 h 1151466"/>
              <a:gd name="T10" fmla="*/ 158045 w 3228623"/>
              <a:gd name="T11" fmla="*/ 711200 h 1151466"/>
              <a:gd name="T12" fmla="*/ 225778 w 3228623"/>
              <a:gd name="T13" fmla="*/ 745066 h 1151466"/>
              <a:gd name="T14" fmla="*/ 383823 w 3228623"/>
              <a:gd name="T15" fmla="*/ 812800 h 1151466"/>
              <a:gd name="T16" fmla="*/ 474134 w 3228623"/>
              <a:gd name="T17" fmla="*/ 869244 h 1151466"/>
              <a:gd name="T18" fmla="*/ 553156 w 3228623"/>
              <a:gd name="T19" fmla="*/ 925689 h 1151466"/>
              <a:gd name="T20" fmla="*/ 632178 w 3228623"/>
              <a:gd name="T21" fmla="*/ 948266 h 1151466"/>
              <a:gd name="T22" fmla="*/ 756356 w 3228623"/>
              <a:gd name="T23" fmla="*/ 1004711 h 1151466"/>
              <a:gd name="T24" fmla="*/ 824089 w 3228623"/>
              <a:gd name="T25" fmla="*/ 1016000 h 1151466"/>
              <a:gd name="T26" fmla="*/ 903111 w 3228623"/>
              <a:gd name="T27" fmla="*/ 1038577 h 1151466"/>
              <a:gd name="T28" fmla="*/ 970845 w 3228623"/>
              <a:gd name="T29" fmla="*/ 1061155 h 1151466"/>
              <a:gd name="T30" fmla="*/ 1083734 w 3228623"/>
              <a:gd name="T31" fmla="*/ 1072444 h 1151466"/>
              <a:gd name="T32" fmla="*/ 1117600 w 3228623"/>
              <a:gd name="T33" fmla="*/ 1083733 h 1151466"/>
              <a:gd name="T34" fmla="*/ 1309511 w 3228623"/>
              <a:gd name="T35" fmla="*/ 1117600 h 1151466"/>
              <a:gd name="T36" fmla="*/ 1354667 w 3228623"/>
              <a:gd name="T37" fmla="*/ 1128889 h 1151466"/>
              <a:gd name="T38" fmla="*/ 1501423 w 3228623"/>
              <a:gd name="T39" fmla="*/ 1151466 h 1151466"/>
              <a:gd name="T40" fmla="*/ 1670756 w 3228623"/>
              <a:gd name="T41" fmla="*/ 1140177 h 1151466"/>
              <a:gd name="T42" fmla="*/ 1715911 w 3228623"/>
              <a:gd name="T43" fmla="*/ 1083733 h 1151466"/>
              <a:gd name="T44" fmla="*/ 1749778 w 3228623"/>
              <a:gd name="T45" fmla="*/ 1061155 h 1151466"/>
              <a:gd name="T46" fmla="*/ 1772356 w 3228623"/>
              <a:gd name="T47" fmla="*/ 1027289 h 1151466"/>
              <a:gd name="T48" fmla="*/ 1862667 w 3228623"/>
              <a:gd name="T49" fmla="*/ 970844 h 1151466"/>
              <a:gd name="T50" fmla="*/ 1919111 w 3228623"/>
              <a:gd name="T51" fmla="*/ 936977 h 1151466"/>
              <a:gd name="T52" fmla="*/ 2032000 w 3228623"/>
              <a:gd name="T53" fmla="*/ 914400 h 1151466"/>
              <a:gd name="T54" fmla="*/ 2088445 w 3228623"/>
              <a:gd name="T55" fmla="*/ 891822 h 1151466"/>
              <a:gd name="T56" fmla="*/ 2212623 w 3228623"/>
              <a:gd name="T57" fmla="*/ 869244 h 1151466"/>
              <a:gd name="T58" fmla="*/ 2336800 w 3228623"/>
              <a:gd name="T59" fmla="*/ 801511 h 1151466"/>
              <a:gd name="T60" fmla="*/ 2438400 w 3228623"/>
              <a:gd name="T61" fmla="*/ 722489 h 1151466"/>
              <a:gd name="T62" fmla="*/ 2472267 w 3228623"/>
              <a:gd name="T63" fmla="*/ 699911 h 1151466"/>
              <a:gd name="T64" fmla="*/ 2551289 w 3228623"/>
              <a:gd name="T65" fmla="*/ 598311 h 1151466"/>
              <a:gd name="T66" fmla="*/ 2630311 w 3228623"/>
              <a:gd name="T67" fmla="*/ 530577 h 1151466"/>
              <a:gd name="T68" fmla="*/ 2675467 w 3228623"/>
              <a:gd name="T69" fmla="*/ 508000 h 1151466"/>
              <a:gd name="T70" fmla="*/ 2754489 w 3228623"/>
              <a:gd name="T71" fmla="*/ 462844 h 1151466"/>
              <a:gd name="T72" fmla="*/ 2844800 w 3228623"/>
              <a:gd name="T73" fmla="*/ 395111 h 1151466"/>
              <a:gd name="T74" fmla="*/ 2923823 w 3228623"/>
              <a:gd name="T75" fmla="*/ 349955 h 1151466"/>
              <a:gd name="T76" fmla="*/ 2957689 w 3228623"/>
              <a:gd name="T77" fmla="*/ 316089 h 1151466"/>
              <a:gd name="T78" fmla="*/ 3036711 w 3228623"/>
              <a:gd name="T79" fmla="*/ 270933 h 1151466"/>
              <a:gd name="T80" fmla="*/ 3059289 w 3228623"/>
              <a:gd name="T81" fmla="*/ 237066 h 1151466"/>
              <a:gd name="T82" fmla="*/ 3093156 w 3228623"/>
              <a:gd name="T83" fmla="*/ 203200 h 1151466"/>
              <a:gd name="T84" fmla="*/ 3138311 w 3228623"/>
              <a:gd name="T85" fmla="*/ 135466 h 1151466"/>
              <a:gd name="T86" fmla="*/ 3194756 w 3228623"/>
              <a:gd name="T87" fmla="*/ 22577 h 1151466"/>
              <a:gd name="T88" fmla="*/ 3228623 w 3228623"/>
              <a:gd name="T89" fmla="*/ 0 h 115146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28623" h="1151466">
                <a:moveTo>
                  <a:pt x="0" y="180622"/>
                </a:moveTo>
                <a:cubicBezTo>
                  <a:pt x="21500" y="567621"/>
                  <a:pt x="-16620" y="271977"/>
                  <a:pt x="33867" y="440266"/>
                </a:cubicBezTo>
                <a:cubicBezTo>
                  <a:pt x="60499" y="529037"/>
                  <a:pt x="25545" y="467296"/>
                  <a:pt x="67734" y="530577"/>
                </a:cubicBezTo>
                <a:cubicBezTo>
                  <a:pt x="71497" y="541866"/>
                  <a:pt x="74336" y="553506"/>
                  <a:pt x="79023" y="564444"/>
                </a:cubicBezTo>
                <a:cubicBezTo>
                  <a:pt x="96212" y="604552"/>
                  <a:pt x="101501" y="609451"/>
                  <a:pt x="124178" y="643466"/>
                </a:cubicBezTo>
                <a:cubicBezTo>
                  <a:pt x="133360" y="671011"/>
                  <a:pt x="136161" y="689316"/>
                  <a:pt x="158045" y="711200"/>
                </a:cubicBezTo>
                <a:cubicBezTo>
                  <a:pt x="181423" y="734578"/>
                  <a:pt x="196923" y="734573"/>
                  <a:pt x="225778" y="745066"/>
                </a:cubicBezTo>
                <a:cubicBezTo>
                  <a:pt x="291248" y="768873"/>
                  <a:pt x="325394" y="779412"/>
                  <a:pt x="383823" y="812800"/>
                </a:cubicBezTo>
                <a:cubicBezTo>
                  <a:pt x="414645" y="830413"/>
                  <a:pt x="444597" y="849552"/>
                  <a:pt x="474134" y="869244"/>
                </a:cubicBezTo>
                <a:cubicBezTo>
                  <a:pt x="501068" y="887200"/>
                  <a:pt x="524203" y="911213"/>
                  <a:pt x="553156" y="925689"/>
                </a:cubicBezTo>
                <a:cubicBezTo>
                  <a:pt x="577659" y="937940"/>
                  <a:pt x="606609" y="938432"/>
                  <a:pt x="632178" y="948266"/>
                </a:cubicBezTo>
                <a:cubicBezTo>
                  <a:pt x="693396" y="971811"/>
                  <a:pt x="696254" y="988319"/>
                  <a:pt x="756356" y="1004711"/>
                </a:cubicBezTo>
                <a:cubicBezTo>
                  <a:pt x="778439" y="1010734"/>
                  <a:pt x="801786" y="1010853"/>
                  <a:pt x="824089" y="1016000"/>
                </a:cubicBezTo>
                <a:cubicBezTo>
                  <a:pt x="850782" y="1022160"/>
                  <a:pt x="876928" y="1030521"/>
                  <a:pt x="903111" y="1038577"/>
                </a:cubicBezTo>
                <a:cubicBezTo>
                  <a:pt x="925858" y="1045576"/>
                  <a:pt x="947453" y="1056769"/>
                  <a:pt x="970845" y="1061155"/>
                </a:cubicBezTo>
                <a:cubicBezTo>
                  <a:pt x="1008015" y="1068124"/>
                  <a:pt x="1046104" y="1068681"/>
                  <a:pt x="1083734" y="1072444"/>
                </a:cubicBezTo>
                <a:cubicBezTo>
                  <a:pt x="1095023" y="1076207"/>
                  <a:pt x="1105932" y="1081399"/>
                  <a:pt x="1117600" y="1083733"/>
                </a:cubicBezTo>
                <a:cubicBezTo>
                  <a:pt x="1181297" y="1096473"/>
                  <a:pt x="1246492" y="1101845"/>
                  <a:pt x="1309511" y="1117600"/>
                </a:cubicBezTo>
                <a:cubicBezTo>
                  <a:pt x="1324563" y="1121363"/>
                  <a:pt x="1339363" y="1126338"/>
                  <a:pt x="1354667" y="1128889"/>
                </a:cubicBezTo>
                <a:cubicBezTo>
                  <a:pt x="1600692" y="1169892"/>
                  <a:pt x="1328788" y="1116939"/>
                  <a:pt x="1501423" y="1151466"/>
                </a:cubicBezTo>
                <a:cubicBezTo>
                  <a:pt x="1557867" y="1147703"/>
                  <a:pt x="1616812" y="1157212"/>
                  <a:pt x="1670756" y="1140177"/>
                </a:cubicBezTo>
                <a:cubicBezTo>
                  <a:pt x="1693732" y="1132921"/>
                  <a:pt x="1698874" y="1100770"/>
                  <a:pt x="1715911" y="1083733"/>
                </a:cubicBezTo>
                <a:cubicBezTo>
                  <a:pt x="1725505" y="1074139"/>
                  <a:pt x="1738489" y="1068681"/>
                  <a:pt x="1749778" y="1061155"/>
                </a:cubicBezTo>
                <a:cubicBezTo>
                  <a:pt x="1757304" y="1049866"/>
                  <a:pt x="1762762" y="1036883"/>
                  <a:pt x="1772356" y="1027289"/>
                </a:cubicBezTo>
                <a:cubicBezTo>
                  <a:pt x="1806666" y="992979"/>
                  <a:pt x="1822424" y="993201"/>
                  <a:pt x="1862667" y="970844"/>
                </a:cubicBezTo>
                <a:cubicBezTo>
                  <a:pt x="1881847" y="960188"/>
                  <a:pt x="1898295" y="943916"/>
                  <a:pt x="1919111" y="936977"/>
                </a:cubicBezTo>
                <a:cubicBezTo>
                  <a:pt x="1955517" y="924842"/>
                  <a:pt x="1996370" y="928652"/>
                  <a:pt x="2032000" y="914400"/>
                </a:cubicBezTo>
                <a:cubicBezTo>
                  <a:pt x="2050815" y="906874"/>
                  <a:pt x="2069035" y="897645"/>
                  <a:pt x="2088445" y="891822"/>
                </a:cubicBezTo>
                <a:cubicBezTo>
                  <a:pt x="2108169" y="885905"/>
                  <a:pt x="2196544" y="871924"/>
                  <a:pt x="2212623" y="869244"/>
                </a:cubicBezTo>
                <a:cubicBezTo>
                  <a:pt x="2263920" y="843596"/>
                  <a:pt x="2295549" y="832450"/>
                  <a:pt x="2336800" y="801511"/>
                </a:cubicBezTo>
                <a:cubicBezTo>
                  <a:pt x="2371123" y="775768"/>
                  <a:pt x="2402701" y="746288"/>
                  <a:pt x="2438400" y="722489"/>
                </a:cubicBezTo>
                <a:cubicBezTo>
                  <a:pt x="2449689" y="714963"/>
                  <a:pt x="2461844" y="708597"/>
                  <a:pt x="2472267" y="699911"/>
                </a:cubicBezTo>
                <a:cubicBezTo>
                  <a:pt x="2567602" y="620465"/>
                  <a:pt x="2425416" y="724184"/>
                  <a:pt x="2551289" y="598311"/>
                </a:cubicBezTo>
                <a:cubicBezTo>
                  <a:pt x="2582073" y="567527"/>
                  <a:pt x="2591696" y="554711"/>
                  <a:pt x="2630311" y="530577"/>
                </a:cubicBezTo>
                <a:cubicBezTo>
                  <a:pt x="2644582" y="521658"/>
                  <a:pt x="2661196" y="516919"/>
                  <a:pt x="2675467" y="508000"/>
                </a:cubicBezTo>
                <a:cubicBezTo>
                  <a:pt x="2753579" y="459181"/>
                  <a:pt x="2687952" y="485024"/>
                  <a:pt x="2754489" y="462844"/>
                </a:cubicBezTo>
                <a:cubicBezTo>
                  <a:pt x="2784593" y="440266"/>
                  <a:pt x="2811143" y="411939"/>
                  <a:pt x="2844800" y="395111"/>
                </a:cubicBezTo>
                <a:cubicBezTo>
                  <a:pt x="2872404" y="381309"/>
                  <a:pt x="2899888" y="369901"/>
                  <a:pt x="2923823" y="349955"/>
                </a:cubicBezTo>
                <a:cubicBezTo>
                  <a:pt x="2936087" y="339735"/>
                  <a:pt x="2945425" y="326309"/>
                  <a:pt x="2957689" y="316089"/>
                </a:cubicBezTo>
                <a:cubicBezTo>
                  <a:pt x="2981623" y="296144"/>
                  <a:pt x="3009108" y="284735"/>
                  <a:pt x="3036711" y="270933"/>
                </a:cubicBezTo>
                <a:cubicBezTo>
                  <a:pt x="3044237" y="259644"/>
                  <a:pt x="3050603" y="247489"/>
                  <a:pt x="3059289" y="237066"/>
                </a:cubicBezTo>
                <a:cubicBezTo>
                  <a:pt x="3069510" y="224802"/>
                  <a:pt x="3084300" y="216483"/>
                  <a:pt x="3093156" y="203200"/>
                </a:cubicBezTo>
                <a:cubicBezTo>
                  <a:pt x="3158512" y="105168"/>
                  <a:pt x="3030267" y="243513"/>
                  <a:pt x="3138311" y="135466"/>
                </a:cubicBezTo>
                <a:cubicBezTo>
                  <a:pt x="3148496" y="94726"/>
                  <a:pt x="3154435" y="49456"/>
                  <a:pt x="3194756" y="22577"/>
                </a:cubicBezTo>
                <a:lnTo>
                  <a:pt x="3228623" y="0"/>
                </a:ln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740"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91877421-FA75-43E2-8BB2-E55D9842F1FA}"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26</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765724467"/>
      </p:ext>
    </p:extLst>
  </p:cSld>
  <p:clrMapOvr>
    <a:masterClrMapping/>
  </p:clrMapOvr>
  <p:transition advClick="0" advTm="6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11188" y="260350"/>
            <a:ext cx="5194300" cy="865188"/>
          </a:xfrm>
        </p:spPr>
        <p:txBody>
          <a:bodyPr/>
          <a:lstStyle/>
          <a:p>
            <a:pPr eaLnBrk="1" hangingPunct="1"/>
            <a:r>
              <a:rPr lang="en-US" altLang="zh-CN" sz="3600" b="1" dirty="0" smtClean="0">
                <a:solidFill>
                  <a:srgbClr val="FFFF00"/>
                </a:solidFill>
                <a:latin typeface="微软雅黑" panose="020B0503020204020204" pitchFamily="34" charset="-122"/>
                <a:ea typeface="微软雅黑" panose="020B0503020204020204" pitchFamily="34" charset="-122"/>
              </a:rPr>
              <a:t>3</a:t>
            </a:r>
            <a:r>
              <a:rPr lang="zh-CN" altLang="en-US" sz="3600" b="1" dirty="0" smtClean="0">
                <a:solidFill>
                  <a:srgbClr val="FFFF00"/>
                </a:solidFill>
                <a:latin typeface="微软雅黑" panose="020B0503020204020204" pitchFamily="34" charset="-122"/>
                <a:ea typeface="微软雅黑" panose="020B0503020204020204" pitchFamily="34" charset="-122"/>
              </a:rPr>
              <a:t>．开、短路法： </a:t>
            </a:r>
          </a:p>
        </p:txBody>
      </p:sp>
      <p:sp>
        <p:nvSpPr>
          <p:cNvPr id="31747" name="Rectangle 3"/>
          <p:cNvSpPr>
            <a:spLocks noGrp="1" noChangeArrowheads="1"/>
          </p:cNvSpPr>
          <p:nvPr>
            <p:ph type="body" idx="1"/>
          </p:nvPr>
        </p:nvSpPr>
        <p:spPr>
          <a:xfrm>
            <a:off x="457200" y="1447800"/>
            <a:ext cx="8229600" cy="1909763"/>
          </a:xfrm>
        </p:spPr>
        <p:txBody>
          <a:bodyPr/>
          <a:lstStyle/>
          <a:p>
            <a:pPr eaLnBrk="1" hangingPunct="1">
              <a:buFontTx/>
              <a:buNone/>
            </a:pPr>
            <a:r>
              <a:rPr lang="en-US" altLang="zh-CN" sz="2800" b="1" smtClean="0">
                <a:latin typeface="Times New Roman" panose="02020603050405020304" pitchFamily="18" charset="0"/>
                <a:ea typeface="楷体_GB2312" pitchFamily="1" charset="-122"/>
              </a:rPr>
              <a:t>1</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2</a:t>
            </a:r>
            <a:r>
              <a:rPr lang="zh-CN" altLang="en-US" sz="2800" b="1" smtClean="0">
                <a:latin typeface="Times New Roman" panose="02020603050405020304" pitchFamily="18" charset="0"/>
                <a:ea typeface="楷体_GB2312" pitchFamily="1" charset="-122"/>
              </a:rPr>
              <a:t>端去掉短路线后加</a:t>
            </a:r>
            <a:r>
              <a:rPr lang="en-US" altLang="zh-CN" sz="2800" b="1" i="1" smtClean="0">
                <a:latin typeface="Times New Roman" panose="02020603050405020304" pitchFamily="18" charset="0"/>
                <a:ea typeface="楷体_GB2312" pitchFamily="1" charset="-122"/>
              </a:rPr>
              <a:t>V</a:t>
            </a:r>
            <a:r>
              <a:rPr lang="en-US" altLang="zh-CN" sz="2800" b="1" smtClean="0">
                <a:latin typeface="Times New Roman" panose="02020603050405020304" pitchFamily="18" charset="0"/>
                <a:ea typeface="楷体_GB2312" pitchFamily="1" charset="-122"/>
              </a:rPr>
              <a:t>s=8V</a:t>
            </a:r>
            <a:r>
              <a:rPr lang="zh-CN" altLang="en-US" sz="2800" b="1" smtClean="0">
                <a:latin typeface="Times New Roman" panose="02020603050405020304" pitchFamily="18" charset="0"/>
                <a:ea typeface="楷体_GB2312" pitchFamily="1" charset="-122"/>
              </a:rPr>
              <a:t>，测</a:t>
            </a:r>
            <a:r>
              <a:rPr lang="en-US" altLang="zh-CN" sz="2800" b="1" smtClean="0">
                <a:latin typeface="Times New Roman" panose="02020603050405020304" pitchFamily="18" charset="0"/>
                <a:ea typeface="楷体_GB2312" pitchFamily="1" charset="-122"/>
              </a:rPr>
              <a:t>3</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4</a:t>
            </a:r>
            <a:r>
              <a:rPr lang="zh-CN" altLang="en-US" sz="2800" b="1" smtClean="0">
                <a:latin typeface="Times New Roman" panose="02020603050405020304" pitchFamily="18" charset="0"/>
                <a:ea typeface="楷体_GB2312" pitchFamily="1" charset="-122"/>
              </a:rPr>
              <a:t>端开路电压</a:t>
            </a:r>
            <a:r>
              <a:rPr lang="en-US" altLang="zh-CN" sz="2800" b="1" smtClean="0">
                <a:latin typeface="Times New Roman" panose="02020603050405020304" pitchFamily="18" charset="0"/>
                <a:ea typeface="楷体_GB2312" pitchFamily="1" charset="-122"/>
              </a:rPr>
              <a:t>(</a:t>
            </a:r>
            <a:r>
              <a:rPr lang="zh-CN" altLang="en-US" sz="2800" b="1" smtClean="0">
                <a:latin typeface="Times New Roman" panose="02020603050405020304" pitchFamily="18" charset="0"/>
                <a:ea typeface="楷体_GB2312" pitchFamily="1" charset="-122"/>
              </a:rPr>
              <a:t>用直流电压</a:t>
            </a:r>
            <a:r>
              <a:rPr lang="en-US" altLang="zh-CN" sz="2800" b="1" smtClean="0">
                <a:latin typeface="Times New Roman" panose="02020603050405020304" pitchFamily="18" charset="0"/>
                <a:ea typeface="楷体_GB2312" pitchFamily="1" charset="-122"/>
              </a:rPr>
              <a:t>10V</a:t>
            </a:r>
            <a:r>
              <a:rPr lang="zh-CN" altLang="en-US" sz="2800" b="1" smtClean="0">
                <a:latin typeface="Times New Roman" panose="02020603050405020304" pitchFamily="18" charset="0"/>
                <a:ea typeface="楷体_GB2312" pitchFamily="1" charset="-122"/>
              </a:rPr>
              <a:t>档</a:t>
            </a:r>
            <a:r>
              <a:rPr lang="en-US" altLang="zh-CN" sz="2800" b="1" smtClean="0">
                <a:latin typeface="Times New Roman" panose="02020603050405020304" pitchFamily="18" charset="0"/>
                <a:ea typeface="楷体_GB2312" pitchFamily="1" charset="-122"/>
              </a:rPr>
              <a:t>) </a:t>
            </a:r>
            <a:r>
              <a:rPr lang="en-US" altLang="zh-CN" sz="2800" b="1" i="1" smtClean="0">
                <a:latin typeface="Times New Roman" panose="02020603050405020304" pitchFamily="18" charset="0"/>
                <a:ea typeface="楷体_GB2312" pitchFamily="1" charset="-122"/>
              </a:rPr>
              <a:t>V</a:t>
            </a:r>
            <a:r>
              <a:rPr lang="en-US" altLang="zh-CN" sz="2800" b="1" smtClean="0">
                <a:latin typeface="Times New Roman" panose="02020603050405020304" pitchFamily="18" charset="0"/>
                <a:ea typeface="楷体_GB2312" pitchFamily="1" charset="-122"/>
              </a:rPr>
              <a:t>oca=______V</a:t>
            </a:r>
            <a:r>
              <a:rPr lang="zh-CN" altLang="en-US" sz="2800" b="1" smtClean="0">
                <a:latin typeface="Times New Roman" panose="02020603050405020304" pitchFamily="18" charset="0"/>
                <a:ea typeface="楷体_GB2312" pitchFamily="1" charset="-122"/>
              </a:rPr>
              <a:t>，测</a:t>
            </a:r>
            <a:r>
              <a:rPr lang="en-US" altLang="zh-CN" sz="2800" b="1" smtClean="0">
                <a:latin typeface="Times New Roman" panose="02020603050405020304" pitchFamily="18" charset="0"/>
                <a:ea typeface="楷体_GB2312" pitchFamily="1" charset="-122"/>
              </a:rPr>
              <a:t>3</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4</a:t>
            </a:r>
            <a:r>
              <a:rPr lang="zh-CN" altLang="en-US" sz="2800" b="1" smtClean="0">
                <a:latin typeface="Times New Roman" panose="02020603050405020304" pitchFamily="18" charset="0"/>
                <a:ea typeface="楷体_GB2312" pitchFamily="1" charset="-122"/>
              </a:rPr>
              <a:t>端短路电流</a:t>
            </a:r>
            <a:r>
              <a:rPr lang="en-US" altLang="zh-CN" sz="2800" b="1" smtClean="0">
                <a:latin typeface="Times New Roman" panose="02020603050405020304" pitchFamily="18" charset="0"/>
                <a:ea typeface="楷体_GB2312" pitchFamily="1" charset="-122"/>
              </a:rPr>
              <a:t>(</a:t>
            </a:r>
            <a:r>
              <a:rPr lang="zh-CN" altLang="en-US" sz="2800" b="1" smtClean="0">
                <a:latin typeface="Times New Roman" panose="02020603050405020304" pitchFamily="18" charset="0"/>
                <a:ea typeface="楷体_GB2312" pitchFamily="1" charset="-122"/>
              </a:rPr>
              <a:t>用直流电流</a:t>
            </a:r>
            <a:r>
              <a:rPr lang="en-US" altLang="zh-CN" sz="2800" b="1" smtClean="0">
                <a:latin typeface="Times New Roman" panose="02020603050405020304" pitchFamily="18" charset="0"/>
                <a:ea typeface="楷体_GB2312" pitchFamily="1" charset="-122"/>
              </a:rPr>
              <a:t>25mA</a:t>
            </a:r>
            <a:r>
              <a:rPr lang="zh-CN" altLang="en-US" sz="2800" b="1" smtClean="0">
                <a:latin typeface="Times New Roman" panose="02020603050405020304" pitchFamily="18" charset="0"/>
                <a:ea typeface="楷体_GB2312" pitchFamily="1" charset="-122"/>
              </a:rPr>
              <a:t>档</a:t>
            </a:r>
            <a:r>
              <a:rPr lang="en-US" altLang="zh-CN" sz="2800" b="1" smtClean="0">
                <a:latin typeface="Times New Roman" panose="02020603050405020304" pitchFamily="18" charset="0"/>
                <a:ea typeface="楷体_GB2312" pitchFamily="1" charset="-122"/>
              </a:rPr>
              <a:t>) </a:t>
            </a:r>
            <a:r>
              <a:rPr lang="en-US" altLang="zh-CN" sz="2800" b="1" i="1" smtClean="0">
                <a:latin typeface="Times New Roman" panose="02020603050405020304" pitchFamily="18" charset="0"/>
                <a:ea typeface="楷体_GB2312" pitchFamily="1" charset="-122"/>
              </a:rPr>
              <a:t>I</a:t>
            </a:r>
            <a:r>
              <a:rPr lang="en-US" altLang="zh-CN" sz="2800" b="1" smtClean="0">
                <a:latin typeface="Times New Roman" panose="02020603050405020304" pitchFamily="18" charset="0"/>
                <a:ea typeface="楷体_GB2312" pitchFamily="1" charset="-122"/>
              </a:rPr>
              <a:t>sca=______mA </a:t>
            </a:r>
            <a:r>
              <a:rPr lang="zh-CN" altLang="en-US" sz="2800" b="1" smtClean="0">
                <a:latin typeface="Times New Roman" panose="02020603050405020304" pitchFamily="18" charset="0"/>
                <a:ea typeface="楷体_GB2312" pitchFamily="1" charset="-122"/>
              </a:rPr>
              <a:t>；计算 等效电阻</a:t>
            </a:r>
            <a:r>
              <a:rPr lang="en-US" altLang="zh-CN" sz="2800" b="1" i="1" smtClean="0">
                <a:latin typeface="Times New Roman" panose="02020603050405020304" pitchFamily="18" charset="0"/>
                <a:ea typeface="楷体_GB2312" pitchFamily="1" charset="-122"/>
              </a:rPr>
              <a:t>R</a:t>
            </a:r>
            <a:r>
              <a:rPr lang="en-US" altLang="zh-CN" sz="2800" b="1" smtClean="0">
                <a:latin typeface="Times New Roman" panose="02020603050405020304" pitchFamily="18" charset="0"/>
                <a:ea typeface="楷体_GB2312" pitchFamily="1" charset="-122"/>
              </a:rPr>
              <a:t>oc=</a:t>
            </a:r>
            <a:r>
              <a:rPr lang="en-US" altLang="zh-CN" sz="2800" b="1" i="1" smtClean="0">
                <a:latin typeface="Times New Roman" panose="02020603050405020304" pitchFamily="18" charset="0"/>
                <a:ea typeface="楷体_GB2312" pitchFamily="1" charset="-122"/>
              </a:rPr>
              <a:t>V</a:t>
            </a:r>
            <a:r>
              <a:rPr lang="en-US" altLang="zh-CN" sz="2800" b="1" smtClean="0">
                <a:latin typeface="Times New Roman" panose="02020603050405020304" pitchFamily="18" charset="0"/>
                <a:ea typeface="楷体_GB2312" pitchFamily="1" charset="-122"/>
              </a:rPr>
              <a:t>oca </a:t>
            </a:r>
            <a:r>
              <a:rPr lang="en-US" altLang="zh-CN" sz="2800" b="1" smtClean="0">
                <a:latin typeface="Times New Roman" panose="02020603050405020304" pitchFamily="18" charset="0"/>
                <a:ea typeface="楷体_GB2312" pitchFamily="1" charset="-122"/>
                <a:sym typeface="Symbol" panose="05050102010706020507" pitchFamily="18" charset="2"/>
              </a:rPr>
              <a:t></a:t>
            </a:r>
            <a:r>
              <a:rPr lang="en-US" altLang="zh-CN" sz="2800" b="1" smtClean="0">
                <a:latin typeface="Times New Roman" panose="02020603050405020304" pitchFamily="18" charset="0"/>
                <a:ea typeface="楷体_GB2312" pitchFamily="1" charset="-122"/>
              </a:rPr>
              <a:t> </a:t>
            </a:r>
            <a:r>
              <a:rPr lang="en-US" altLang="zh-CN" sz="2800" b="1" i="1" smtClean="0">
                <a:latin typeface="Times New Roman" panose="02020603050405020304" pitchFamily="18" charset="0"/>
                <a:ea typeface="楷体_GB2312" pitchFamily="1" charset="-122"/>
              </a:rPr>
              <a:t>I</a:t>
            </a:r>
            <a:r>
              <a:rPr lang="en-US" altLang="zh-CN" sz="2800" b="1" smtClean="0">
                <a:latin typeface="Times New Roman" panose="02020603050405020304" pitchFamily="18" charset="0"/>
                <a:ea typeface="楷体_GB2312" pitchFamily="1" charset="-122"/>
              </a:rPr>
              <a:t>sca=_______Ω</a:t>
            </a:r>
            <a:r>
              <a:rPr lang="zh-CN" altLang="en-US" sz="2800" b="1" smtClean="0">
                <a:latin typeface="Times New Roman" panose="02020603050405020304" pitchFamily="18" charset="0"/>
                <a:ea typeface="楷体_GB2312" pitchFamily="1" charset="-122"/>
              </a:rPr>
              <a:t>。 </a:t>
            </a:r>
          </a:p>
        </p:txBody>
      </p:sp>
      <p:sp>
        <p:nvSpPr>
          <p:cNvPr id="31748" name="Text Box 16"/>
          <p:cNvSpPr txBox="1">
            <a:spLocks noChangeArrowheads="1"/>
          </p:cNvSpPr>
          <p:nvPr/>
        </p:nvSpPr>
        <p:spPr bwMode="auto">
          <a:xfrm>
            <a:off x="6300788" y="4437063"/>
            <a:ext cx="1081087"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电压档</a:t>
            </a:r>
          </a:p>
        </p:txBody>
      </p:sp>
      <p:sp>
        <p:nvSpPr>
          <p:cNvPr id="31749" name="Text Box 17"/>
          <p:cNvSpPr txBox="1">
            <a:spLocks noChangeArrowheads="1"/>
          </p:cNvSpPr>
          <p:nvPr/>
        </p:nvSpPr>
        <p:spPr bwMode="auto">
          <a:xfrm>
            <a:off x="7596188" y="4437063"/>
            <a:ext cx="1081087"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电流档</a:t>
            </a:r>
          </a:p>
        </p:txBody>
      </p:sp>
      <p:sp>
        <p:nvSpPr>
          <p:cNvPr id="31750" name="Freeform 18"/>
          <p:cNvSpPr>
            <a:spLocks/>
          </p:cNvSpPr>
          <p:nvPr/>
        </p:nvSpPr>
        <p:spPr bwMode="auto">
          <a:xfrm>
            <a:off x="5292725" y="4216400"/>
            <a:ext cx="1631950" cy="369888"/>
          </a:xfrm>
          <a:custGeom>
            <a:avLst/>
            <a:gdLst>
              <a:gd name="T0" fmla="*/ 2147483647 w 802"/>
              <a:gd name="T1" fmla="*/ 2147483647 h 363"/>
              <a:gd name="T2" fmla="*/ 2147483647 w 802"/>
              <a:gd name="T3" fmla="*/ 2147483647 h 363"/>
              <a:gd name="T4" fmla="*/ 0 w 802"/>
              <a:gd name="T5" fmla="*/ 0 h 363"/>
              <a:gd name="T6" fmla="*/ 0 60000 65536"/>
              <a:gd name="T7" fmla="*/ 0 60000 65536"/>
              <a:gd name="T8" fmla="*/ 0 60000 65536"/>
            </a:gdLst>
            <a:ahLst/>
            <a:cxnLst>
              <a:cxn ang="T6">
                <a:pos x="T0" y="T1"/>
              </a:cxn>
              <a:cxn ang="T7">
                <a:pos x="T2" y="T3"/>
              </a:cxn>
              <a:cxn ang="T8">
                <a:pos x="T4" y="T5"/>
              </a:cxn>
            </a:cxnLst>
            <a:rect l="0" t="0" r="r" b="b"/>
            <a:pathLst>
              <a:path w="802" h="363">
                <a:moveTo>
                  <a:pt x="726" y="363"/>
                </a:moveTo>
                <a:cubicBezTo>
                  <a:pt x="764" y="279"/>
                  <a:pt x="802" y="196"/>
                  <a:pt x="681" y="136"/>
                </a:cubicBezTo>
                <a:cubicBezTo>
                  <a:pt x="560" y="76"/>
                  <a:pt x="280" y="38"/>
                  <a:pt x="0" y="0"/>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51" name="Freeform 19"/>
          <p:cNvSpPr>
            <a:spLocks/>
          </p:cNvSpPr>
          <p:nvPr/>
        </p:nvSpPr>
        <p:spPr bwMode="auto">
          <a:xfrm>
            <a:off x="5292725" y="5300663"/>
            <a:ext cx="1619250" cy="160337"/>
          </a:xfrm>
          <a:custGeom>
            <a:avLst/>
            <a:gdLst>
              <a:gd name="T0" fmla="*/ 2147483647 w 748"/>
              <a:gd name="T1" fmla="*/ 0 h 409"/>
              <a:gd name="T2" fmla="*/ 2147483647 w 748"/>
              <a:gd name="T3" fmla="*/ 2147483647 h 409"/>
              <a:gd name="T4" fmla="*/ 0 w 748"/>
              <a:gd name="T5" fmla="*/ 2147483647 h 409"/>
              <a:gd name="T6" fmla="*/ 0 60000 65536"/>
              <a:gd name="T7" fmla="*/ 0 60000 65536"/>
              <a:gd name="T8" fmla="*/ 0 60000 65536"/>
            </a:gdLst>
            <a:ahLst/>
            <a:cxnLst>
              <a:cxn ang="T6">
                <a:pos x="T0" y="T1"/>
              </a:cxn>
              <a:cxn ang="T7">
                <a:pos x="T2" y="T3"/>
              </a:cxn>
              <a:cxn ang="T8">
                <a:pos x="T4" y="T5"/>
              </a:cxn>
            </a:cxnLst>
            <a:rect l="0" t="0" r="r" b="b"/>
            <a:pathLst>
              <a:path w="748" h="409">
                <a:moveTo>
                  <a:pt x="680" y="0"/>
                </a:moveTo>
                <a:cubicBezTo>
                  <a:pt x="714" y="125"/>
                  <a:pt x="748" y="250"/>
                  <a:pt x="635" y="318"/>
                </a:cubicBezTo>
                <a:cubicBezTo>
                  <a:pt x="522" y="386"/>
                  <a:pt x="261" y="397"/>
                  <a:pt x="0" y="409"/>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52" name="Freeform 21"/>
          <p:cNvSpPr>
            <a:spLocks/>
          </p:cNvSpPr>
          <p:nvPr/>
        </p:nvSpPr>
        <p:spPr bwMode="auto">
          <a:xfrm>
            <a:off x="5292725" y="5300663"/>
            <a:ext cx="2808288" cy="160337"/>
          </a:xfrm>
          <a:custGeom>
            <a:avLst/>
            <a:gdLst>
              <a:gd name="T0" fmla="*/ 2147483647 w 1497"/>
              <a:gd name="T1" fmla="*/ 0 h 431"/>
              <a:gd name="T2" fmla="*/ 2147483647 w 1497"/>
              <a:gd name="T3" fmla="*/ 2147483647 h 431"/>
              <a:gd name="T4" fmla="*/ 0 w 1497"/>
              <a:gd name="T5" fmla="*/ 2147483647 h 431"/>
              <a:gd name="T6" fmla="*/ 0 60000 65536"/>
              <a:gd name="T7" fmla="*/ 0 60000 65536"/>
              <a:gd name="T8" fmla="*/ 0 60000 65536"/>
            </a:gdLst>
            <a:ahLst/>
            <a:cxnLst>
              <a:cxn ang="T6">
                <a:pos x="T0" y="T1"/>
              </a:cxn>
              <a:cxn ang="T7">
                <a:pos x="T2" y="T3"/>
              </a:cxn>
              <a:cxn ang="T8">
                <a:pos x="T4" y="T5"/>
              </a:cxn>
            </a:cxnLst>
            <a:rect l="0" t="0" r="r" b="b"/>
            <a:pathLst>
              <a:path w="1497" h="431">
                <a:moveTo>
                  <a:pt x="1497" y="0"/>
                </a:moveTo>
                <a:cubicBezTo>
                  <a:pt x="1485" y="147"/>
                  <a:pt x="1474" y="295"/>
                  <a:pt x="1224" y="363"/>
                </a:cubicBezTo>
                <a:cubicBezTo>
                  <a:pt x="974" y="431"/>
                  <a:pt x="487" y="420"/>
                  <a:pt x="0" y="409"/>
                </a:cubicBezTo>
              </a:path>
            </a:pathLst>
          </a:custGeom>
          <a:noFill/>
          <a:ln w="28575" cap="flat" cmpd="sng">
            <a:solidFill>
              <a:srgbClr val="FF0066"/>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53" name="Freeform 22"/>
          <p:cNvSpPr>
            <a:spLocks/>
          </p:cNvSpPr>
          <p:nvPr/>
        </p:nvSpPr>
        <p:spPr bwMode="auto">
          <a:xfrm>
            <a:off x="5292725" y="4216400"/>
            <a:ext cx="2832100" cy="220663"/>
          </a:xfrm>
          <a:custGeom>
            <a:avLst/>
            <a:gdLst>
              <a:gd name="T0" fmla="*/ 2147483647 w 1467"/>
              <a:gd name="T1" fmla="*/ 2147483647 h 363"/>
              <a:gd name="T2" fmla="*/ 2147483647 w 1467"/>
              <a:gd name="T3" fmla="*/ 2147483647 h 363"/>
              <a:gd name="T4" fmla="*/ 0 w 1467"/>
              <a:gd name="T5" fmla="*/ 0 h 363"/>
              <a:gd name="T6" fmla="*/ 0 60000 65536"/>
              <a:gd name="T7" fmla="*/ 0 60000 65536"/>
              <a:gd name="T8" fmla="*/ 0 60000 65536"/>
            </a:gdLst>
            <a:ahLst/>
            <a:cxnLst>
              <a:cxn ang="T6">
                <a:pos x="T0" y="T1"/>
              </a:cxn>
              <a:cxn ang="T7">
                <a:pos x="T2" y="T3"/>
              </a:cxn>
              <a:cxn ang="T8">
                <a:pos x="T4" y="T5"/>
              </a:cxn>
            </a:cxnLst>
            <a:rect l="0" t="0" r="r" b="b"/>
            <a:pathLst>
              <a:path w="1467" h="363">
                <a:moveTo>
                  <a:pt x="1452" y="363"/>
                </a:moveTo>
                <a:cubicBezTo>
                  <a:pt x="1459" y="257"/>
                  <a:pt x="1467" y="151"/>
                  <a:pt x="1225" y="91"/>
                </a:cubicBezTo>
                <a:cubicBezTo>
                  <a:pt x="983" y="31"/>
                  <a:pt x="491" y="15"/>
                  <a:pt x="0" y="0"/>
                </a:cubicBezTo>
              </a:path>
            </a:pathLst>
          </a:custGeom>
          <a:noFill/>
          <a:ln w="28575" cap="flat" cmpd="sng">
            <a:solidFill>
              <a:srgbClr val="FF0066"/>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54" name="Text Box 26"/>
          <p:cNvSpPr txBox="1">
            <a:spLocks noChangeArrowheads="1"/>
          </p:cNvSpPr>
          <p:nvPr/>
        </p:nvSpPr>
        <p:spPr bwMode="auto">
          <a:xfrm>
            <a:off x="8101013" y="4149725"/>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1755" name="Text Box 27"/>
          <p:cNvSpPr txBox="1">
            <a:spLocks noChangeArrowheads="1"/>
          </p:cNvSpPr>
          <p:nvPr/>
        </p:nvSpPr>
        <p:spPr bwMode="auto">
          <a:xfrm>
            <a:off x="6877050" y="4149725"/>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nvGrpSpPr>
          <p:cNvPr id="31756" name="组合 1"/>
          <p:cNvGrpSpPr>
            <a:grpSpLocks/>
          </p:cNvGrpSpPr>
          <p:nvPr/>
        </p:nvGrpSpPr>
        <p:grpSpPr bwMode="auto">
          <a:xfrm rot="5400000" flipV="1">
            <a:off x="1152526" y="4278312"/>
            <a:ext cx="1079500" cy="1158875"/>
            <a:chOff x="1547813" y="3933825"/>
            <a:chExt cx="1079500" cy="1157288"/>
          </a:xfrm>
        </p:grpSpPr>
        <p:sp>
          <p:nvSpPr>
            <p:cNvPr id="31773" name="Text Box 15"/>
            <p:cNvSpPr txBox="1">
              <a:spLocks noChangeArrowheads="1"/>
            </p:cNvSpPr>
            <p:nvPr/>
          </p:nvSpPr>
          <p:spPr bwMode="auto">
            <a:xfrm>
              <a:off x="1619250" y="3933825"/>
              <a:ext cx="10080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稳压源</a:t>
              </a:r>
            </a:p>
            <a:p>
              <a:pPr eaLnBrk="1" hangingPunct="1">
                <a:spcBef>
                  <a:spcPct val="50000"/>
                </a:spcBef>
              </a:pPr>
              <a:r>
                <a:rPr lang="en-US" altLang="zh-CN" sz="2000" b="1" i="1">
                  <a:solidFill>
                    <a:srgbClr val="253327"/>
                  </a:solidFill>
                  <a:latin typeface="Times New Roman" panose="02020603050405020304" pitchFamily="18" charset="0"/>
                  <a:ea typeface="楷体_GB2312" pitchFamily="1" charset="-122"/>
                </a:rPr>
                <a:t>V</a:t>
              </a:r>
              <a:r>
                <a:rPr lang="en-US" altLang="zh-CN" sz="2000" b="1">
                  <a:solidFill>
                    <a:srgbClr val="253327"/>
                  </a:solidFill>
                  <a:latin typeface="Times New Roman" panose="02020603050405020304" pitchFamily="18" charset="0"/>
                  <a:ea typeface="楷体_GB2312" pitchFamily="1" charset="-122"/>
                </a:rPr>
                <a:t>s=8V</a:t>
              </a:r>
              <a:endParaRPr lang="zh-CN" altLang="en-US" sz="2000" b="1">
                <a:solidFill>
                  <a:srgbClr val="253327"/>
                </a:solidFill>
                <a:latin typeface="Times New Roman" panose="02020603050405020304" pitchFamily="18" charset="0"/>
                <a:ea typeface="楷体_GB2312" pitchFamily="1" charset="-122"/>
              </a:endParaRPr>
            </a:p>
          </p:txBody>
        </p:sp>
        <p:sp>
          <p:nvSpPr>
            <p:cNvPr id="31774" name="Text Box 28"/>
            <p:cNvSpPr txBox="1">
              <a:spLocks noChangeArrowheads="1"/>
            </p:cNvSpPr>
            <p:nvPr/>
          </p:nvSpPr>
          <p:spPr bwMode="auto">
            <a:xfrm>
              <a:off x="1547813" y="4724400"/>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1775" name="Text Box 29"/>
            <p:cNvSpPr txBox="1">
              <a:spLocks noChangeArrowheads="1"/>
            </p:cNvSpPr>
            <p:nvPr/>
          </p:nvSpPr>
          <p:spPr bwMode="auto">
            <a:xfrm>
              <a:off x="2124075" y="4724400"/>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sp>
        <p:nvSpPr>
          <p:cNvPr id="31757" name="Text Box 30"/>
          <p:cNvSpPr txBox="1">
            <a:spLocks noChangeArrowheads="1"/>
          </p:cNvSpPr>
          <p:nvPr/>
        </p:nvSpPr>
        <p:spPr bwMode="auto">
          <a:xfrm>
            <a:off x="6516688" y="5229225"/>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1758" name="Text Box 31"/>
          <p:cNvSpPr txBox="1">
            <a:spLocks noChangeArrowheads="1"/>
          </p:cNvSpPr>
          <p:nvPr/>
        </p:nvSpPr>
        <p:spPr bwMode="auto">
          <a:xfrm>
            <a:off x="7812088" y="5229225"/>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nvGrpSpPr>
          <p:cNvPr id="31759" name="Group 63"/>
          <p:cNvGrpSpPr>
            <a:grpSpLocks/>
          </p:cNvGrpSpPr>
          <p:nvPr/>
        </p:nvGrpSpPr>
        <p:grpSpPr bwMode="auto">
          <a:xfrm>
            <a:off x="3205163" y="3860800"/>
            <a:ext cx="2087562" cy="1800225"/>
            <a:chOff x="612" y="2205"/>
            <a:chExt cx="1315" cy="1134"/>
          </a:xfrm>
        </p:grpSpPr>
        <p:sp>
          <p:nvSpPr>
            <p:cNvPr id="31763" name="Rectangle 20"/>
            <p:cNvSpPr>
              <a:spLocks noChangeArrowheads="1"/>
            </p:cNvSpPr>
            <p:nvPr/>
          </p:nvSpPr>
          <p:spPr bwMode="auto">
            <a:xfrm>
              <a:off x="884" y="2296"/>
              <a:ext cx="771" cy="1043"/>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31764" name="Text Box 21"/>
            <p:cNvSpPr txBox="1">
              <a:spLocks noChangeArrowheads="1"/>
            </p:cNvSpPr>
            <p:nvPr/>
          </p:nvSpPr>
          <p:spPr bwMode="auto">
            <a:xfrm>
              <a:off x="657"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a:t>
              </a:r>
            </a:p>
          </p:txBody>
        </p:sp>
        <p:sp>
          <p:nvSpPr>
            <p:cNvPr id="31765" name="Line 22"/>
            <p:cNvSpPr>
              <a:spLocks noChangeShapeType="1"/>
            </p:cNvSpPr>
            <p:nvPr/>
          </p:nvSpPr>
          <p:spPr bwMode="auto">
            <a:xfrm>
              <a:off x="612"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66" name="Line 23"/>
            <p:cNvSpPr>
              <a:spLocks noChangeShapeType="1"/>
            </p:cNvSpPr>
            <p:nvPr/>
          </p:nvSpPr>
          <p:spPr bwMode="auto">
            <a:xfrm>
              <a:off x="612"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67" name="Line 24"/>
            <p:cNvSpPr>
              <a:spLocks noChangeShapeType="1"/>
            </p:cNvSpPr>
            <p:nvPr/>
          </p:nvSpPr>
          <p:spPr bwMode="auto">
            <a:xfrm>
              <a:off x="1655"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68" name="Line 25"/>
            <p:cNvSpPr>
              <a:spLocks noChangeShapeType="1"/>
            </p:cNvSpPr>
            <p:nvPr/>
          </p:nvSpPr>
          <p:spPr bwMode="auto">
            <a:xfrm>
              <a:off x="1655"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69" name="Text Box 26"/>
            <p:cNvSpPr txBox="1">
              <a:spLocks noChangeArrowheads="1"/>
            </p:cNvSpPr>
            <p:nvPr/>
          </p:nvSpPr>
          <p:spPr bwMode="auto">
            <a:xfrm>
              <a:off x="612"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a:t>
              </a:r>
            </a:p>
          </p:txBody>
        </p:sp>
        <p:sp>
          <p:nvSpPr>
            <p:cNvPr id="31770" name="Text Box 27"/>
            <p:cNvSpPr txBox="1">
              <a:spLocks noChangeArrowheads="1"/>
            </p:cNvSpPr>
            <p:nvPr/>
          </p:nvSpPr>
          <p:spPr bwMode="auto">
            <a:xfrm>
              <a:off x="1655"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a:t>
              </a:r>
            </a:p>
          </p:txBody>
        </p:sp>
        <p:sp>
          <p:nvSpPr>
            <p:cNvPr id="31771" name="Text Box 28"/>
            <p:cNvSpPr txBox="1">
              <a:spLocks noChangeArrowheads="1"/>
            </p:cNvSpPr>
            <p:nvPr/>
          </p:nvSpPr>
          <p:spPr bwMode="auto">
            <a:xfrm>
              <a:off x="1655"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a:t>
              </a:r>
            </a:p>
          </p:txBody>
        </p:sp>
        <p:sp>
          <p:nvSpPr>
            <p:cNvPr id="31772" name="Text Box 29"/>
            <p:cNvSpPr txBox="1">
              <a:spLocks noChangeArrowheads="1"/>
            </p:cNvSpPr>
            <p:nvPr/>
          </p:nvSpPr>
          <p:spPr bwMode="auto">
            <a:xfrm>
              <a:off x="1111" y="2659"/>
              <a:ext cx="3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N</a:t>
              </a:r>
              <a:r>
                <a:rPr lang="en-US" altLang="zh-CN" sz="2400" b="1" baseline="-10000">
                  <a:latin typeface="Times New Roman" panose="02020603050405020304" pitchFamily="18" charset="0"/>
                </a:rPr>
                <a:t>0</a:t>
              </a:r>
            </a:p>
          </p:txBody>
        </p:sp>
      </p:grpSp>
      <p:sp>
        <p:nvSpPr>
          <p:cNvPr id="4" name="任意多边形 3"/>
          <p:cNvSpPr/>
          <p:nvPr/>
        </p:nvSpPr>
        <p:spPr>
          <a:xfrm>
            <a:off x="2108200" y="4216400"/>
            <a:ext cx="1143000" cy="304800"/>
          </a:xfrm>
          <a:custGeom>
            <a:avLst/>
            <a:gdLst>
              <a:gd name="connsiteX0" fmla="*/ 1143000 w 1143000"/>
              <a:gd name="connsiteY0" fmla="*/ 0 h 304800"/>
              <a:gd name="connsiteX1" fmla="*/ 0 w 1143000"/>
              <a:gd name="connsiteY1" fmla="*/ 304800 h 304800"/>
              <a:gd name="connsiteX2" fmla="*/ 0 w 1143000"/>
              <a:gd name="connsiteY2" fmla="*/ 304800 h 304800"/>
            </a:gdLst>
            <a:ahLst/>
            <a:cxnLst>
              <a:cxn ang="0">
                <a:pos x="connsiteX0" y="connsiteY0"/>
              </a:cxn>
              <a:cxn ang="0">
                <a:pos x="connsiteX1" y="connsiteY1"/>
              </a:cxn>
              <a:cxn ang="0">
                <a:pos x="connsiteX2" y="connsiteY2"/>
              </a:cxn>
            </a:cxnLst>
            <a:rect l="l" t="t" r="r" b="b"/>
            <a:pathLst>
              <a:path w="1143000" h="304800">
                <a:moveTo>
                  <a:pt x="1143000" y="0"/>
                </a:moveTo>
                <a:lnTo>
                  <a:pt x="0" y="304800"/>
                </a:lnTo>
                <a:lnTo>
                  <a:pt x="0" y="304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任意多边形 4"/>
          <p:cNvSpPr/>
          <p:nvPr/>
        </p:nvSpPr>
        <p:spPr>
          <a:xfrm>
            <a:off x="2133600" y="5156200"/>
            <a:ext cx="1066800" cy="304800"/>
          </a:xfrm>
          <a:custGeom>
            <a:avLst/>
            <a:gdLst>
              <a:gd name="connsiteX0" fmla="*/ 1066800 w 1066800"/>
              <a:gd name="connsiteY0" fmla="*/ 304800 h 304800"/>
              <a:gd name="connsiteX1" fmla="*/ 0 w 1066800"/>
              <a:gd name="connsiteY1" fmla="*/ 0 h 304800"/>
              <a:gd name="connsiteX2" fmla="*/ 0 w 1066800"/>
              <a:gd name="connsiteY2" fmla="*/ 0 h 304800"/>
            </a:gdLst>
            <a:ahLst/>
            <a:cxnLst>
              <a:cxn ang="0">
                <a:pos x="connsiteX0" y="connsiteY0"/>
              </a:cxn>
              <a:cxn ang="0">
                <a:pos x="connsiteX1" y="connsiteY1"/>
              </a:cxn>
              <a:cxn ang="0">
                <a:pos x="connsiteX2" y="connsiteY2"/>
              </a:cxn>
            </a:cxnLst>
            <a:rect l="l" t="t" r="r" b="b"/>
            <a:pathLst>
              <a:path w="1066800" h="304800">
                <a:moveTo>
                  <a:pt x="1066800" y="304800"/>
                </a:moveTo>
                <a:lnTo>
                  <a:pt x="0" y="0"/>
                </a:ln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1762"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1AF59438-087D-4ACC-9C4A-46F3ECA72210}"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27</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272925451"/>
      </p:ext>
    </p:extLst>
  </p:cSld>
  <p:clrMapOvr>
    <a:masterClrMapping/>
  </p:clrMapOvr>
  <p:transition advClick="0" advTm="6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777875"/>
          </a:xfrm>
        </p:spPr>
        <p:txBody>
          <a:bodyPr/>
          <a:lstStyle/>
          <a:p>
            <a:pPr eaLnBrk="1" hangingPunct="1"/>
            <a:r>
              <a:rPr lang="en-US" altLang="zh-CN" sz="3600" b="1" dirty="0" smtClean="0">
                <a:solidFill>
                  <a:srgbClr val="FFFF00"/>
                </a:solidFill>
                <a:latin typeface="微软雅黑" panose="020B0503020204020204" pitchFamily="34" charset="-122"/>
                <a:ea typeface="微软雅黑" panose="020B0503020204020204" pitchFamily="34" charset="-122"/>
              </a:rPr>
              <a:t>4</a:t>
            </a:r>
            <a:r>
              <a:rPr lang="zh-CN" altLang="en-US" sz="3600" b="1" dirty="0" smtClean="0">
                <a:solidFill>
                  <a:srgbClr val="FFFF00"/>
                </a:solidFill>
                <a:latin typeface="微软雅黑" panose="020B0503020204020204" pitchFamily="34" charset="-122"/>
                <a:ea typeface="微软雅黑" panose="020B0503020204020204" pitchFamily="34" charset="-122"/>
              </a:rPr>
              <a:t>．半电压法： </a:t>
            </a:r>
          </a:p>
        </p:txBody>
      </p:sp>
      <p:sp>
        <p:nvSpPr>
          <p:cNvPr id="32771" name="Rectangle 3"/>
          <p:cNvSpPr>
            <a:spLocks noGrp="1" noChangeArrowheads="1"/>
          </p:cNvSpPr>
          <p:nvPr>
            <p:ph type="body" idx="1"/>
          </p:nvPr>
        </p:nvSpPr>
        <p:spPr>
          <a:xfrm>
            <a:off x="323850" y="1052513"/>
            <a:ext cx="8445500" cy="1981200"/>
          </a:xfrm>
        </p:spPr>
        <p:txBody>
          <a:bodyPr/>
          <a:lstStyle/>
          <a:p>
            <a:pPr eaLnBrk="1" hangingPunct="1">
              <a:buFontTx/>
              <a:buNone/>
            </a:pPr>
            <a:r>
              <a:rPr lang="zh-CN" altLang="en-US" sz="2800" b="1" smtClean="0">
                <a:latin typeface="Times New Roman" panose="02020603050405020304" pitchFamily="18" charset="0"/>
                <a:ea typeface="楷体_GB2312" pitchFamily="1" charset="-122"/>
              </a:rPr>
              <a:t>接续步骤</a:t>
            </a:r>
            <a:r>
              <a:rPr lang="en-US" altLang="zh-CN" sz="2800" b="1" smtClean="0">
                <a:latin typeface="Times New Roman" panose="02020603050405020304" pitchFamily="18" charset="0"/>
                <a:ea typeface="楷体_GB2312" pitchFamily="1" charset="-122"/>
              </a:rPr>
              <a:t>3</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3</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4</a:t>
            </a:r>
            <a:r>
              <a:rPr lang="zh-CN" altLang="en-US" sz="2800" b="1" smtClean="0">
                <a:latin typeface="Times New Roman" panose="02020603050405020304" pitchFamily="18" charset="0"/>
                <a:ea typeface="楷体_GB2312" pitchFamily="1" charset="-122"/>
              </a:rPr>
              <a:t>端接上电位器，作为负载电阻，调整阻值，使负载上的电压等于</a:t>
            </a:r>
            <a:r>
              <a:rPr lang="en-US" altLang="zh-CN" sz="2800" b="1" i="1" smtClean="0">
                <a:latin typeface="Times New Roman" panose="02020603050405020304" pitchFamily="18" charset="0"/>
                <a:ea typeface="楷体_GB2312" pitchFamily="1" charset="-122"/>
              </a:rPr>
              <a:t>V</a:t>
            </a:r>
            <a:r>
              <a:rPr lang="en-US" altLang="zh-CN" sz="2800" b="1" smtClean="0">
                <a:latin typeface="Times New Roman" panose="02020603050405020304" pitchFamily="18" charset="0"/>
                <a:ea typeface="楷体_GB2312" pitchFamily="1" charset="-122"/>
              </a:rPr>
              <a:t>oca/2</a:t>
            </a:r>
            <a:r>
              <a:rPr lang="zh-CN" altLang="en-US" sz="2800" b="1" smtClean="0">
                <a:latin typeface="Times New Roman" panose="02020603050405020304" pitchFamily="18" charset="0"/>
                <a:ea typeface="楷体_GB2312" pitchFamily="1" charset="-122"/>
              </a:rPr>
              <a:t>；断开电位器连线，测量电位器的阻值，该阻值就等于等效电源的内阻。记录 </a:t>
            </a:r>
            <a:r>
              <a:rPr lang="en-US" altLang="zh-CN" sz="2800" b="1" i="1" smtClean="0">
                <a:latin typeface="Times New Roman" panose="02020603050405020304" pitchFamily="18" charset="0"/>
                <a:ea typeface="楷体_GB2312" pitchFamily="1" charset="-122"/>
              </a:rPr>
              <a:t>R</a:t>
            </a:r>
            <a:r>
              <a:rPr lang="en-US" altLang="zh-CN" sz="2800" b="1" smtClean="0">
                <a:latin typeface="Times New Roman" panose="02020603050405020304" pitchFamily="18" charset="0"/>
                <a:ea typeface="楷体_GB2312" pitchFamily="1" charset="-122"/>
              </a:rPr>
              <a:t>od=_______Ω</a:t>
            </a:r>
            <a:r>
              <a:rPr lang="zh-CN" altLang="en-US" sz="2800" b="1" smtClean="0">
                <a:latin typeface="Times New Roman" panose="02020603050405020304" pitchFamily="18" charset="0"/>
                <a:ea typeface="楷体_GB2312" pitchFamily="1" charset="-122"/>
              </a:rPr>
              <a:t>。 </a:t>
            </a:r>
          </a:p>
        </p:txBody>
      </p:sp>
      <p:sp>
        <p:nvSpPr>
          <p:cNvPr id="32772" name="Text Box 14"/>
          <p:cNvSpPr txBox="1">
            <a:spLocks noChangeArrowheads="1"/>
          </p:cNvSpPr>
          <p:nvPr/>
        </p:nvSpPr>
        <p:spPr bwMode="auto">
          <a:xfrm>
            <a:off x="7019925" y="5445125"/>
            <a:ext cx="1081088"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电压档</a:t>
            </a:r>
          </a:p>
        </p:txBody>
      </p:sp>
      <p:sp>
        <p:nvSpPr>
          <p:cNvPr id="32773" name="Text Box 23"/>
          <p:cNvSpPr txBox="1">
            <a:spLocks noChangeArrowheads="1"/>
          </p:cNvSpPr>
          <p:nvPr/>
        </p:nvSpPr>
        <p:spPr bwMode="auto">
          <a:xfrm>
            <a:off x="6948488" y="515778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2774" name="Text Box 26"/>
          <p:cNvSpPr txBox="1">
            <a:spLocks noChangeArrowheads="1"/>
          </p:cNvSpPr>
          <p:nvPr/>
        </p:nvSpPr>
        <p:spPr bwMode="auto">
          <a:xfrm>
            <a:off x="7667625" y="50847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pic>
        <p:nvPicPr>
          <p:cNvPr id="32775" name="Picture 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3213100"/>
            <a:ext cx="1685925"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6" name="Freeform 29"/>
          <p:cNvSpPr>
            <a:spLocks/>
          </p:cNvSpPr>
          <p:nvPr/>
        </p:nvSpPr>
        <p:spPr bwMode="auto">
          <a:xfrm>
            <a:off x="4573588" y="4229100"/>
            <a:ext cx="2374900" cy="639763"/>
          </a:xfrm>
          <a:custGeom>
            <a:avLst/>
            <a:gdLst>
              <a:gd name="T0" fmla="*/ 0 w 771"/>
              <a:gd name="T1" fmla="*/ 0 h 635"/>
              <a:gd name="T2" fmla="*/ 2147483647 w 771"/>
              <a:gd name="T3" fmla="*/ 2147483647 h 635"/>
              <a:gd name="T4" fmla="*/ 0 60000 65536"/>
              <a:gd name="T5" fmla="*/ 0 60000 65536"/>
            </a:gdLst>
            <a:ahLst/>
            <a:cxnLst>
              <a:cxn ang="T4">
                <a:pos x="T0" y="T1"/>
              </a:cxn>
              <a:cxn ang="T5">
                <a:pos x="T2" y="T3"/>
              </a:cxn>
            </a:cxnLst>
            <a:rect l="0" t="0" r="r" b="b"/>
            <a:pathLst>
              <a:path w="771" h="635">
                <a:moveTo>
                  <a:pt x="0" y="0"/>
                </a:moveTo>
                <a:cubicBezTo>
                  <a:pt x="0" y="0"/>
                  <a:pt x="385" y="317"/>
                  <a:pt x="771" y="635"/>
                </a:cubicBezTo>
              </a:path>
            </a:pathLst>
          </a:custGeom>
          <a:noFill/>
          <a:ln w="28575" cmpd="sng">
            <a:solidFill>
              <a:srgbClr val="0070C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77" name="Line 31"/>
          <p:cNvSpPr>
            <a:spLocks noChangeShapeType="1"/>
          </p:cNvSpPr>
          <p:nvPr/>
        </p:nvSpPr>
        <p:spPr bwMode="auto">
          <a:xfrm flipH="1">
            <a:off x="4573588" y="4868863"/>
            <a:ext cx="2878137" cy="603250"/>
          </a:xfrm>
          <a:prstGeom prst="line">
            <a:avLst/>
          </a:prstGeom>
          <a:noFill/>
          <a:ln w="28575">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78" name="Line 34"/>
          <p:cNvSpPr>
            <a:spLocks noChangeShapeType="1"/>
          </p:cNvSpPr>
          <p:nvPr/>
        </p:nvSpPr>
        <p:spPr bwMode="auto">
          <a:xfrm flipH="1" flipV="1">
            <a:off x="6877050" y="4868863"/>
            <a:ext cx="431800" cy="576262"/>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79" name="Line 35"/>
          <p:cNvSpPr>
            <a:spLocks noChangeShapeType="1"/>
          </p:cNvSpPr>
          <p:nvPr/>
        </p:nvSpPr>
        <p:spPr bwMode="auto">
          <a:xfrm flipH="1" flipV="1">
            <a:off x="7451725" y="4868863"/>
            <a:ext cx="288925" cy="5762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32780" name="Group 63"/>
          <p:cNvGrpSpPr>
            <a:grpSpLocks/>
          </p:cNvGrpSpPr>
          <p:nvPr/>
        </p:nvGrpSpPr>
        <p:grpSpPr bwMode="auto">
          <a:xfrm>
            <a:off x="2486025" y="3868738"/>
            <a:ext cx="2087563" cy="1800225"/>
            <a:chOff x="612" y="2205"/>
            <a:chExt cx="1315" cy="1134"/>
          </a:xfrm>
        </p:grpSpPr>
        <p:sp>
          <p:nvSpPr>
            <p:cNvPr id="32788" name="Rectangle 20"/>
            <p:cNvSpPr>
              <a:spLocks noChangeArrowheads="1"/>
            </p:cNvSpPr>
            <p:nvPr/>
          </p:nvSpPr>
          <p:spPr bwMode="auto">
            <a:xfrm>
              <a:off x="884" y="2296"/>
              <a:ext cx="771" cy="1043"/>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32789" name="Text Box 21"/>
            <p:cNvSpPr txBox="1">
              <a:spLocks noChangeArrowheads="1"/>
            </p:cNvSpPr>
            <p:nvPr/>
          </p:nvSpPr>
          <p:spPr bwMode="auto">
            <a:xfrm>
              <a:off x="657"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a:t>
              </a:r>
            </a:p>
          </p:txBody>
        </p:sp>
        <p:sp>
          <p:nvSpPr>
            <p:cNvPr id="32790" name="Line 22"/>
            <p:cNvSpPr>
              <a:spLocks noChangeShapeType="1"/>
            </p:cNvSpPr>
            <p:nvPr/>
          </p:nvSpPr>
          <p:spPr bwMode="auto">
            <a:xfrm>
              <a:off x="612"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91" name="Line 23"/>
            <p:cNvSpPr>
              <a:spLocks noChangeShapeType="1"/>
            </p:cNvSpPr>
            <p:nvPr/>
          </p:nvSpPr>
          <p:spPr bwMode="auto">
            <a:xfrm>
              <a:off x="612"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92" name="Line 24"/>
            <p:cNvSpPr>
              <a:spLocks noChangeShapeType="1"/>
            </p:cNvSpPr>
            <p:nvPr/>
          </p:nvSpPr>
          <p:spPr bwMode="auto">
            <a:xfrm>
              <a:off x="1655"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93" name="Line 25"/>
            <p:cNvSpPr>
              <a:spLocks noChangeShapeType="1"/>
            </p:cNvSpPr>
            <p:nvPr/>
          </p:nvSpPr>
          <p:spPr bwMode="auto">
            <a:xfrm>
              <a:off x="1655"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94" name="Text Box 26"/>
            <p:cNvSpPr txBox="1">
              <a:spLocks noChangeArrowheads="1"/>
            </p:cNvSpPr>
            <p:nvPr/>
          </p:nvSpPr>
          <p:spPr bwMode="auto">
            <a:xfrm>
              <a:off x="612"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a:t>
              </a:r>
            </a:p>
          </p:txBody>
        </p:sp>
        <p:sp>
          <p:nvSpPr>
            <p:cNvPr id="32795" name="Text Box 27"/>
            <p:cNvSpPr txBox="1">
              <a:spLocks noChangeArrowheads="1"/>
            </p:cNvSpPr>
            <p:nvPr/>
          </p:nvSpPr>
          <p:spPr bwMode="auto">
            <a:xfrm>
              <a:off x="1655"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a:t>
              </a:r>
            </a:p>
          </p:txBody>
        </p:sp>
        <p:sp>
          <p:nvSpPr>
            <p:cNvPr id="32796" name="Text Box 28"/>
            <p:cNvSpPr txBox="1">
              <a:spLocks noChangeArrowheads="1"/>
            </p:cNvSpPr>
            <p:nvPr/>
          </p:nvSpPr>
          <p:spPr bwMode="auto">
            <a:xfrm>
              <a:off x="1655"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a:t>
              </a:r>
            </a:p>
          </p:txBody>
        </p:sp>
        <p:sp>
          <p:nvSpPr>
            <p:cNvPr id="32797" name="Text Box 29"/>
            <p:cNvSpPr txBox="1">
              <a:spLocks noChangeArrowheads="1"/>
            </p:cNvSpPr>
            <p:nvPr/>
          </p:nvSpPr>
          <p:spPr bwMode="auto">
            <a:xfrm>
              <a:off x="1111" y="2659"/>
              <a:ext cx="3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dirty="0">
                  <a:latin typeface="Times New Roman" panose="02020603050405020304" pitchFamily="18" charset="0"/>
                </a:rPr>
                <a:t>N</a:t>
              </a:r>
              <a:r>
                <a:rPr lang="en-US" altLang="zh-CN" sz="2400" b="1" baseline="-10000" dirty="0">
                  <a:latin typeface="Times New Roman" panose="02020603050405020304" pitchFamily="18" charset="0"/>
                </a:rPr>
                <a:t>0</a:t>
              </a:r>
            </a:p>
          </p:txBody>
        </p:sp>
      </p:grpSp>
      <p:grpSp>
        <p:nvGrpSpPr>
          <p:cNvPr id="32781" name="组合 37"/>
          <p:cNvGrpSpPr>
            <a:grpSpLocks/>
          </p:cNvGrpSpPr>
          <p:nvPr/>
        </p:nvGrpSpPr>
        <p:grpSpPr bwMode="auto">
          <a:xfrm rot="5400000" flipV="1">
            <a:off x="478632" y="4290219"/>
            <a:ext cx="1079500" cy="1157287"/>
            <a:chOff x="1547813" y="3933825"/>
            <a:chExt cx="1079500" cy="1157288"/>
          </a:xfrm>
        </p:grpSpPr>
        <p:sp>
          <p:nvSpPr>
            <p:cNvPr id="32785" name="Text Box 15"/>
            <p:cNvSpPr txBox="1">
              <a:spLocks noChangeArrowheads="1"/>
            </p:cNvSpPr>
            <p:nvPr/>
          </p:nvSpPr>
          <p:spPr bwMode="auto">
            <a:xfrm>
              <a:off x="1619250" y="3933825"/>
              <a:ext cx="10080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稳压源</a:t>
              </a:r>
            </a:p>
            <a:p>
              <a:pPr eaLnBrk="1" hangingPunct="1">
                <a:spcBef>
                  <a:spcPct val="50000"/>
                </a:spcBef>
              </a:pPr>
              <a:r>
                <a:rPr lang="en-US" altLang="zh-CN" sz="2000" b="1" i="1">
                  <a:solidFill>
                    <a:srgbClr val="253327"/>
                  </a:solidFill>
                  <a:latin typeface="Times New Roman" panose="02020603050405020304" pitchFamily="18" charset="0"/>
                  <a:ea typeface="楷体_GB2312" pitchFamily="1" charset="-122"/>
                </a:rPr>
                <a:t>V</a:t>
              </a:r>
              <a:r>
                <a:rPr lang="en-US" altLang="zh-CN" sz="2000" b="1">
                  <a:solidFill>
                    <a:srgbClr val="253327"/>
                  </a:solidFill>
                  <a:latin typeface="Times New Roman" panose="02020603050405020304" pitchFamily="18" charset="0"/>
                  <a:ea typeface="楷体_GB2312" pitchFamily="1" charset="-122"/>
                </a:rPr>
                <a:t>s=8V</a:t>
              </a:r>
              <a:endParaRPr lang="zh-CN" altLang="en-US" sz="2000" b="1">
                <a:solidFill>
                  <a:srgbClr val="253327"/>
                </a:solidFill>
                <a:latin typeface="Times New Roman" panose="02020603050405020304" pitchFamily="18" charset="0"/>
                <a:ea typeface="楷体_GB2312" pitchFamily="1" charset="-122"/>
              </a:endParaRPr>
            </a:p>
          </p:txBody>
        </p:sp>
        <p:sp>
          <p:nvSpPr>
            <p:cNvPr id="32786" name="Text Box 28"/>
            <p:cNvSpPr txBox="1">
              <a:spLocks noChangeArrowheads="1"/>
            </p:cNvSpPr>
            <p:nvPr/>
          </p:nvSpPr>
          <p:spPr bwMode="auto">
            <a:xfrm>
              <a:off x="1547813" y="4724400"/>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2787" name="Text Box 29"/>
            <p:cNvSpPr txBox="1">
              <a:spLocks noChangeArrowheads="1"/>
            </p:cNvSpPr>
            <p:nvPr/>
          </p:nvSpPr>
          <p:spPr bwMode="auto">
            <a:xfrm>
              <a:off x="2124075" y="4724400"/>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sp>
        <p:nvSpPr>
          <p:cNvPr id="42" name="任意多边形 41"/>
          <p:cNvSpPr/>
          <p:nvPr/>
        </p:nvSpPr>
        <p:spPr>
          <a:xfrm>
            <a:off x="1435100" y="4227513"/>
            <a:ext cx="1143000" cy="304800"/>
          </a:xfrm>
          <a:custGeom>
            <a:avLst/>
            <a:gdLst>
              <a:gd name="connsiteX0" fmla="*/ 1143000 w 1143000"/>
              <a:gd name="connsiteY0" fmla="*/ 0 h 304800"/>
              <a:gd name="connsiteX1" fmla="*/ 0 w 1143000"/>
              <a:gd name="connsiteY1" fmla="*/ 304800 h 304800"/>
              <a:gd name="connsiteX2" fmla="*/ 0 w 1143000"/>
              <a:gd name="connsiteY2" fmla="*/ 304800 h 304800"/>
            </a:gdLst>
            <a:ahLst/>
            <a:cxnLst>
              <a:cxn ang="0">
                <a:pos x="connsiteX0" y="connsiteY0"/>
              </a:cxn>
              <a:cxn ang="0">
                <a:pos x="connsiteX1" y="connsiteY1"/>
              </a:cxn>
              <a:cxn ang="0">
                <a:pos x="connsiteX2" y="connsiteY2"/>
              </a:cxn>
            </a:cxnLst>
            <a:rect l="l" t="t" r="r" b="b"/>
            <a:pathLst>
              <a:path w="1143000" h="304800">
                <a:moveTo>
                  <a:pt x="1143000" y="0"/>
                </a:moveTo>
                <a:lnTo>
                  <a:pt x="0" y="304800"/>
                </a:lnTo>
                <a:lnTo>
                  <a:pt x="0" y="304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3" name="任意多边形 42"/>
          <p:cNvSpPr/>
          <p:nvPr/>
        </p:nvSpPr>
        <p:spPr>
          <a:xfrm>
            <a:off x="1460500" y="5167313"/>
            <a:ext cx="1066800" cy="304800"/>
          </a:xfrm>
          <a:custGeom>
            <a:avLst/>
            <a:gdLst>
              <a:gd name="connsiteX0" fmla="*/ 1066800 w 1066800"/>
              <a:gd name="connsiteY0" fmla="*/ 304800 h 304800"/>
              <a:gd name="connsiteX1" fmla="*/ 0 w 1066800"/>
              <a:gd name="connsiteY1" fmla="*/ 0 h 304800"/>
              <a:gd name="connsiteX2" fmla="*/ 0 w 1066800"/>
              <a:gd name="connsiteY2" fmla="*/ 0 h 304800"/>
            </a:gdLst>
            <a:ahLst/>
            <a:cxnLst>
              <a:cxn ang="0">
                <a:pos x="connsiteX0" y="connsiteY0"/>
              </a:cxn>
              <a:cxn ang="0">
                <a:pos x="connsiteX1" y="connsiteY1"/>
              </a:cxn>
              <a:cxn ang="0">
                <a:pos x="connsiteX2" y="connsiteY2"/>
              </a:cxn>
            </a:cxnLst>
            <a:rect l="l" t="t" r="r" b="b"/>
            <a:pathLst>
              <a:path w="1066800" h="304800">
                <a:moveTo>
                  <a:pt x="1066800" y="304800"/>
                </a:moveTo>
                <a:lnTo>
                  <a:pt x="0" y="0"/>
                </a:ln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2784"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E2AEECE5-5877-438E-A0A7-14A6FEAE0482}"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28</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776572176"/>
      </p:ext>
    </p:extLst>
  </p:cSld>
  <p:clrMapOvr>
    <a:masterClrMapping/>
  </p:clrMapOvr>
  <p:transition advClick="0" advTm="6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91513" cy="633412"/>
          </a:xfrm>
        </p:spPr>
        <p:txBody>
          <a:bodyPr/>
          <a:lstStyle/>
          <a:p>
            <a:pPr eaLnBrk="1" hangingPunct="1"/>
            <a:r>
              <a:rPr lang="en-US" altLang="zh-CN" sz="3600" b="1" dirty="0" smtClean="0">
                <a:solidFill>
                  <a:srgbClr val="FFFF00"/>
                </a:solidFill>
                <a:latin typeface="微软雅黑" panose="020B0503020204020204" pitchFamily="34" charset="-122"/>
                <a:ea typeface="微软雅黑" panose="020B0503020204020204" pitchFamily="34" charset="-122"/>
              </a:rPr>
              <a:t>5</a:t>
            </a:r>
            <a:r>
              <a:rPr lang="zh-CN" altLang="en-US" sz="3600" b="1" dirty="0" smtClean="0">
                <a:solidFill>
                  <a:srgbClr val="FFFF00"/>
                </a:solidFill>
                <a:latin typeface="微软雅黑" panose="020B0503020204020204" pitchFamily="34" charset="-122"/>
                <a:ea typeface="微软雅黑" panose="020B0503020204020204" pitchFamily="34" charset="-122"/>
              </a:rPr>
              <a:t>．消除电表内阻影响的测量方法：</a:t>
            </a:r>
          </a:p>
        </p:txBody>
      </p:sp>
      <p:sp>
        <p:nvSpPr>
          <p:cNvPr id="33795" name="Rectangle 3"/>
          <p:cNvSpPr>
            <a:spLocks noGrp="1" noChangeArrowheads="1"/>
          </p:cNvSpPr>
          <p:nvPr>
            <p:ph type="body" idx="1"/>
          </p:nvPr>
        </p:nvSpPr>
        <p:spPr>
          <a:xfrm>
            <a:off x="395288" y="944563"/>
            <a:ext cx="8435975" cy="4679950"/>
          </a:xfrm>
        </p:spPr>
        <p:txBody>
          <a:bodyPr/>
          <a:lstStyle/>
          <a:p>
            <a:pPr eaLnBrk="1" hangingPunct="1">
              <a:buFontTx/>
              <a:buNone/>
            </a:pPr>
            <a:r>
              <a:rPr lang="zh-CN" altLang="en-US" sz="2800" b="1" smtClean="0">
                <a:latin typeface="Times New Roman" panose="02020603050405020304" pitchFamily="18" charset="0"/>
                <a:ea typeface="楷体_GB2312" pitchFamily="1" charset="-122"/>
              </a:rPr>
              <a:t>稳压电源置双路工作方式，按下图接线</a:t>
            </a:r>
            <a:r>
              <a:rPr lang="en-US" altLang="zh-CN" sz="2800" b="1" smtClean="0">
                <a:latin typeface="Times New Roman" panose="02020603050405020304" pitchFamily="18" charset="0"/>
                <a:ea typeface="楷体_GB2312" pitchFamily="1" charset="-122"/>
              </a:rPr>
              <a:t>(3</a:t>
            </a:r>
            <a:r>
              <a:rPr lang="zh-CN" altLang="en-US" sz="2800" b="1" smtClean="0">
                <a:latin typeface="Times New Roman" panose="02020603050405020304" pitchFamily="18" charset="0"/>
                <a:ea typeface="楷体_GB2312" pitchFamily="1" charset="-122"/>
              </a:rPr>
              <a:t>，</a:t>
            </a:r>
            <a:r>
              <a:rPr lang="en-US" altLang="zh-CN" sz="2800" b="1" smtClean="0">
                <a:latin typeface="Times New Roman" panose="02020603050405020304" pitchFamily="18" charset="0"/>
                <a:ea typeface="楷体_GB2312" pitchFamily="1" charset="-122"/>
              </a:rPr>
              <a:t>4</a:t>
            </a:r>
            <a:r>
              <a:rPr lang="zh-CN" altLang="en-US" sz="2800" b="1" smtClean="0">
                <a:latin typeface="Times New Roman" panose="02020603050405020304" pitchFamily="18" charset="0"/>
                <a:ea typeface="楷体_GB2312" pitchFamily="1" charset="-122"/>
              </a:rPr>
              <a:t>端接上电流表，电压表和另一路直流电压</a:t>
            </a:r>
            <a:r>
              <a:rPr lang="en-US" altLang="zh-CN" sz="2800" b="1" i="1" smtClean="0">
                <a:latin typeface="Times New Roman" panose="02020603050405020304" pitchFamily="18" charset="0"/>
                <a:ea typeface="楷体_GB2312" pitchFamily="1" charset="-122"/>
              </a:rPr>
              <a:t>Vs</a:t>
            </a:r>
            <a:r>
              <a:rPr lang="en-US" altLang="zh-CN" sz="2800" baseline="-10000" smtClean="0">
                <a:latin typeface="Times New Roman" panose="02020603050405020304" pitchFamily="18" charset="0"/>
                <a:ea typeface="楷体_GB2312" pitchFamily="1" charset="-122"/>
              </a:rPr>
              <a:t>2</a:t>
            </a:r>
            <a:r>
              <a:rPr lang="en-US" altLang="zh-CN" sz="2800" b="1" smtClean="0">
                <a:latin typeface="Times New Roman" panose="02020603050405020304" pitchFamily="18" charset="0"/>
                <a:ea typeface="楷体_GB2312" pitchFamily="1" charset="-122"/>
              </a:rPr>
              <a:t>)</a:t>
            </a:r>
            <a:r>
              <a:rPr lang="zh-CN" altLang="en-US" sz="2800" b="1" smtClean="0">
                <a:latin typeface="Times New Roman" panose="02020603050405020304" pitchFamily="18" charset="0"/>
                <a:ea typeface="楷体_GB2312" pitchFamily="1" charset="-122"/>
              </a:rPr>
              <a:t>，调整</a:t>
            </a:r>
            <a:r>
              <a:rPr lang="en-US" altLang="zh-CN" sz="2800" b="1" i="1" smtClean="0">
                <a:latin typeface="Times New Roman" panose="02020603050405020304" pitchFamily="18" charset="0"/>
                <a:ea typeface="楷体_GB2312" pitchFamily="1" charset="-122"/>
              </a:rPr>
              <a:t>Vs</a:t>
            </a:r>
            <a:r>
              <a:rPr lang="en-US" altLang="zh-CN" sz="2800" baseline="-10000" smtClean="0">
                <a:latin typeface="Times New Roman" panose="02020603050405020304" pitchFamily="18" charset="0"/>
                <a:ea typeface="楷体_GB2312" pitchFamily="1" charset="-122"/>
              </a:rPr>
              <a:t>2</a:t>
            </a:r>
            <a:r>
              <a:rPr lang="zh-CN" altLang="en-US" sz="2800" b="1" smtClean="0">
                <a:latin typeface="Times New Roman" panose="02020603050405020304" pitchFamily="18" charset="0"/>
                <a:ea typeface="楷体_GB2312" pitchFamily="1" charset="-122"/>
              </a:rPr>
              <a:t> ，使得电流表读数为零</a:t>
            </a:r>
            <a:r>
              <a:rPr lang="en-US" altLang="zh-CN" sz="2800" b="1" smtClean="0">
                <a:latin typeface="Times New Roman" panose="02020603050405020304" pitchFamily="18" charset="0"/>
                <a:ea typeface="楷体_GB2312" pitchFamily="1" charset="-122"/>
              </a:rPr>
              <a:t>(</a:t>
            </a:r>
            <a:r>
              <a:rPr lang="zh-CN" altLang="en-US" sz="2800" b="1" smtClean="0">
                <a:latin typeface="Times New Roman" panose="02020603050405020304" pitchFamily="18" charset="0"/>
                <a:ea typeface="楷体_GB2312" pitchFamily="1" charset="-122"/>
              </a:rPr>
              <a:t>最小量程档</a:t>
            </a:r>
            <a:r>
              <a:rPr lang="en-US" altLang="zh-CN" sz="2800" b="1" smtClean="0">
                <a:latin typeface="Times New Roman" panose="02020603050405020304" pitchFamily="18" charset="0"/>
                <a:ea typeface="楷体_GB2312" pitchFamily="1" charset="-122"/>
              </a:rPr>
              <a:t>)</a:t>
            </a:r>
            <a:r>
              <a:rPr lang="zh-CN" altLang="en-US" sz="2800" b="1" smtClean="0">
                <a:latin typeface="Times New Roman" panose="02020603050405020304" pitchFamily="18" charset="0"/>
                <a:ea typeface="楷体_GB2312" pitchFamily="1" charset="-122"/>
              </a:rPr>
              <a:t>，这时电压表的读数即为开路电压</a:t>
            </a:r>
            <a:r>
              <a:rPr lang="en-US" altLang="zh-CN" sz="2800" b="1" i="1" smtClean="0">
                <a:latin typeface="Times New Roman" panose="02020603050405020304" pitchFamily="18" charset="0"/>
                <a:ea typeface="楷体_GB2312" pitchFamily="1" charset="-122"/>
              </a:rPr>
              <a:t>V</a:t>
            </a:r>
            <a:r>
              <a:rPr lang="en-US" altLang="zh-CN" sz="2800" b="1" smtClean="0">
                <a:latin typeface="Times New Roman" panose="02020603050405020304" pitchFamily="18" charset="0"/>
                <a:ea typeface="楷体_GB2312" pitchFamily="1" charset="-122"/>
              </a:rPr>
              <a:t>ocb =________V </a:t>
            </a:r>
            <a:r>
              <a:rPr lang="zh-CN" altLang="en-US" sz="2800" b="1" smtClean="0">
                <a:latin typeface="Times New Roman" panose="02020603050405020304" pitchFamily="18" charset="0"/>
                <a:ea typeface="楷体_GB2312" pitchFamily="1" charset="-122"/>
              </a:rPr>
              <a:t>。</a:t>
            </a:r>
          </a:p>
        </p:txBody>
      </p:sp>
      <p:sp>
        <p:nvSpPr>
          <p:cNvPr id="33796" name="Text Box 15"/>
          <p:cNvSpPr txBox="1">
            <a:spLocks noChangeArrowheads="1"/>
          </p:cNvSpPr>
          <p:nvPr/>
        </p:nvSpPr>
        <p:spPr bwMode="auto">
          <a:xfrm>
            <a:off x="6011863" y="4292600"/>
            <a:ext cx="1081087"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电压档</a:t>
            </a:r>
          </a:p>
        </p:txBody>
      </p:sp>
      <p:sp>
        <p:nvSpPr>
          <p:cNvPr id="33797" name="Text Box 16"/>
          <p:cNvSpPr txBox="1">
            <a:spLocks noChangeArrowheads="1"/>
          </p:cNvSpPr>
          <p:nvPr/>
        </p:nvSpPr>
        <p:spPr bwMode="auto">
          <a:xfrm>
            <a:off x="6203950" y="2787650"/>
            <a:ext cx="1081088"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万用表</a:t>
            </a:r>
          </a:p>
          <a:p>
            <a:pPr eaLnBrk="1" hangingPunct="1">
              <a:spcBef>
                <a:spcPct val="50000"/>
              </a:spcBef>
            </a:pPr>
            <a:r>
              <a:rPr lang="zh-CN" altLang="en-US" sz="2000" b="1"/>
              <a:t>电流档</a:t>
            </a:r>
          </a:p>
        </p:txBody>
      </p:sp>
      <p:sp>
        <p:nvSpPr>
          <p:cNvPr id="33798" name="Text Box 17"/>
          <p:cNvSpPr txBox="1">
            <a:spLocks noChangeArrowheads="1"/>
          </p:cNvSpPr>
          <p:nvPr/>
        </p:nvSpPr>
        <p:spPr bwMode="auto">
          <a:xfrm>
            <a:off x="7380288" y="4292600"/>
            <a:ext cx="1584325"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稳压源</a:t>
            </a:r>
            <a:r>
              <a:rPr lang="en-US" altLang="zh-CN" sz="2000" b="1"/>
              <a:t>Vs2</a:t>
            </a:r>
          </a:p>
        </p:txBody>
      </p:sp>
      <p:sp>
        <p:nvSpPr>
          <p:cNvPr id="33799" name="Freeform 18"/>
          <p:cNvSpPr>
            <a:spLocks/>
          </p:cNvSpPr>
          <p:nvPr/>
        </p:nvSpPr>
        <p:spPr bwMode="auto">
          <a:xfrm>
            <a:off x="7285038" y="3141663"/>
            <a:ext cx="671512" cy="1150937"/>
          </a:xfrm>
          <a:custGeom>
            <a:avLst/>
            <a:gdLst>
              <a:gd name="T0" fmla="*/ 0 w 378"/>
              <a:gd name="T1" fmla="*/ 0 h 453"/>
              <a:gd name="T2" fmla="*/ 2147483647 w 378"/>
              <a:gd name="T3" fmla="*/ 2147483647 h 453"/>
              <a:gd name="T4" fmla="*/ 2147483647 w 378"/>
              <a:gd name="T5" fmla="*/ 2147483647 h 453"/>
              <a:gd name="T6" fmla="*/ 0 60000 65536"/>
              <a:gd name="T7" fmla="*/ 0 60000 65536"/>
              <a:gd name="T8" fmla="*/ 0 60000 65536"/>
            </a:gdLst>
            <a:ahLst/>
            <a:cxnLst>
              <a:cxn ang="T6">
                <a:pos x="T0" y="T1"/>
              </a:cxn>
              <a:cxn ang="T7">
                <a:pos x="T2" y="T3"/>
              </a:cxn>
              <a:cxn ang="T8">
                <a:pos x="T4" y="T5"/>
              </a:cxn>
            </a:cxnLst>
            <a:rect l="0" t="0" r="r" b="b"/>
            <a:pathLst>
              <a:path w="378" h="453">
                <a:moveTo>
                  <a:pt x="0" y="0"/>
                </a:moveTo>
                <a:cubicBezTo>
                  <a:pt x="129" y="7"/>
                  <a:pt x="258" y="15"/>
                  <a:pt x="318" y="90"/>
                </a:cubicBezTo>
                <a:cubicBezTo>
                  <a:pt x="378" y="165"/>
                  <a:pt x="355" y="393"/>
                  <a:pt x="363" y="453"/>
                </a:cubicBezTo>
              </a:path>
            </a:pathLst>
          </a:custGeom>
          <a:noFill/>
          <a:ln w="28575" cmpd="sng">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00" name="Text Box 23"/>
          <p:cNvSpPr txBox="1">
            <a:spLocks noChangeArrowheads="1"/>
          </p:cNvSpPr>
          <p:nvPr/>
        </p:nvSpPr>
        <p:spPr bwMode="auto">
          <a:xfrm>
            <a:off x="7956550" y="40052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3801" name="Text Box 24"/>
          <p:cNvSpPr txBox="1">
            <a:spLocks noChangeArrowheads="1"/>
          </p:cNvSpPr>
          <p:nvPr/>
        </p:nvSpPr>
        <p:spPr bwMode="auto">
          <a:xfrm>
            <a:off x="6402388" y="3933825"/>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3802" name="Text Box 27"/>
          <p:cNvSpPr txBox="1">
            <a:spLocks noChangeArrowheads="1"/>
          </p:cNvSpPr>
          <p:nvPr/>
        </p:nvSpPr>
        <p:spPr bwMode="auto">
          <a:xfrm>
            <a:off x="7956550" y="46529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3803" name="Text Box 28"/>
          <p:cNvSpPr txBox="1">
            <a:spLocks noChangeArrowheads="1"/>
          </p:cNvSpPr>
          <p:nvPr/>
        </p:nvSpPr>
        <p:spPr bwMode="auto">
          <a:xfrm>
            <a:off x="7278688" y="285273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nvGrpSpPr>
          <p:cNvPr id="33804" name="Group 63"/>
          <p:cNvGrpSpPr>
            <a:grpSpLocks/>
          </p:cNvGrpSpPr>
          <p:nvPr/>
        </p:nvGrpSpPr>
        <p:grpSpPr bwMode="auto">
          <a:xfrm>
            <a:off x="2368550" y="3573463"/>
            <a:ext cx="2087563" cy="1800225"/>
            <a:chOff x="612" y="2205"/>
            <a:chExt cx="1315" cy="1134"/>
          </a:xfrm>
        </p:grpSpPr>
        <p:sp>
          <p:nvSpPr>
            <p:cNvPr id="33817" name="Rectangle 20"/>
            <p:cNvSpPr>
              <a:spLocks noChangeArrowheads="1"/>
            </p:cNvSpPr>
            <p:nvPr/>
          </p:nvSpPr>
          <p:spPr bwMode="auto">
            <a:xfrm>
              <a:off x="884" y="2296"/>
              <a:ext cx="771" cy="1043"/>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33818" name="Text Box 21"/>
            <p:cNvSpPr txBox="1">
              <a:spLocks noChangeArrowheads="1"/>
            </p:cNvSpPr>
            <p:nvPr/>
          </p:nvSpPr>
          <p:spPr bwMode="auto">
            <a:xfrm>
              <a:off x="657"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a:t>
              </a:r>
            </a:p>
          </p:txBody>
        </p:sp>
        <p:sp>
          <p:nvSpPr>
            <p:cNvPr id="33819" name="Line 22"/>
            <p:cNvSpPr>
              <a:spLocks noChangeShapeType="1"/>
            </p:cNvSpPr>
            <p:nvPr/>
          </p:nvSpPr>
          <p:spPr bwMode="auto">
            <a:xfrm>
              <a:off x="612"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20" name="Line 23"/>
            <p:cNvSpPr>
              <a:spLocks noChangeShapeType="1"/>
            </p:cNvSpPr>
            <p:nvPr/>
          </p:nvSpPr>
          <p:spPr bwMode="auto">
            <a:xfrm>
              <a:off x="612"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21" name="Line 24"/>
            <p:cNvSpPr>
              <a:spLocks noChangeShapeType="1"/>
            </p:cNvSpPr>
            <p:nvPr/>
          </p:nvSpPr>
          <p:spPr bwMode="auto">
            <a:xfrm>
              <a:off x="1655" y="2432"/>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22" name="Line 25"/>
            <p:cNvSpPr>
              <a:spLocks noChangeShapeType="1"/>
            </p:cNvSpPr>
            <p:nvPr/>
          </p:nvSpPr>
          <p:spPr bwMode="auto">
            <a:xfrm>
              <a:off x="1655" y="3203"/>
              <a:ext cx="2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23" name="Text Box 26"/>
            <p:cNvSpPr txBox="1">
              <a:spLocks noChangeArrowheads="1"/>
            </p:cNvSpPr>
            <p:nvPr/>
          </p:nvSpPr>
          <p:spPr bwMode="auto">
            <a:xfrm>
              <a:off x="612"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a:t>
              </a:r>
            </a:p>
          </p:txBody>
        </p:sp>
        <p:sp>
          <p:nvSpPr>
            <p:cNvPr id="33824" name="Text Box 27"/>
            <p:cNvSpPr txBox="1">
              <a:spLocks noChangeArrowheads="1"/>
            </p:cNvSpPr>
            <p:nvPr/>
          </p:nvSpPr>
          <p:spPr bwMode="auto">
            <a:xfrm>
              <a:off x="1655" y="2205"/>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a:t>
              </a:r>
            </a:p>
          </p:txBody>
        </p:sp>
        <p:sp>
          <p:nvSpPr>
            <p:cNvPr id="33825" name="Text Box 28"/>
            <p:cNvSpPr txBox="1">
              <a:spLocks noChangeArrowheads="1"/>
            </p:cNvSpPr>
            <p:nvPr/>
          </p:nvSpPr>
          <p:spPr bwMode="auto">
            <a:xfrm>
              <a:off x="1655" y="2976"/>
              <a:ext cx="2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a:t>
              </a:r>
            </a:p>
          </p:txBody>
        </p:sp>
        <p:sp>
          <p:nvSpPr>
            <p:cNvPr id="33826" name="Text Box 29"/>
            <p:cNvSpPr txBox="1">
              <a:spLocks noChangeArrowheads="1"/>
            </p:cNvSpPr>
            <p:nvPr/>
          </p:nvSpPr>
          <p:spPr bwMode="auto">
            <a:xfrm>
              <a:off x="1111" y="2659"/>
              <a:ext cx="3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N</a:t>
              </a:r>
              <a:r>
                <a:rPr lang="en-US" altLang="zh-CN" sz="2400" b="1" baseline="-10000">
                  <a:latin typeface="Times New Roman" panose="02020603050405020304" pitchFamily="18" charset="0"/>
                </a:rPr>
                <a:t>0</a:t>
              </a:r>
            </a:p>
          </p:txBody>
        </p:sp>
      </p:grpSp>
      <p:grpSp>
        <p:nvGrpSpPr>
          <p:cNvPr id="33805" name="组合 43"/>
          <p:cNvGrpSpPr>
            <a:grpSpLocks/>
          </p:cNvGrpSpPr>
          <p:nvPr/>
        </p:nvGrpSpPr>
        <p:grpSpPr bwMode="auto">
          <a:xfrm rot="5400000" flipV="1">
            <a:off x="362744" y="3994944"/>
            <a:ext cx="1079500" cy="1157288"/>
            <a:chOff x="1547813" y="3933825"/>
            <a:chExt cx="1079500" cy="1157288"/>
          </a:xfrm>
        </p:grpSpPr>
        <p:sp>
          <p:nvSpPr>
            <p:cNvPr id="33814" name="Text Box 15"/>
            <p:cNvSpPr txBox="1">
              <a:spLocks noChangeArrowheads="1"/>
            </p:cNvSpPr>
            <p:nvPr/>
          </p:nvSpPr>
          <p:spPr bwMode="auto">
            <a:xfrm>
              <a:off x="1619250" y="3933825"/>
              <a:ext cx="10080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zh-CN" altLang="en-US" sz="2000" b="1"/>
                <a:t>稳压源</a:t>
              </a:r>
            </a:p>
            <a:p>
              <a:pPr eaLnBrk="1" hangingPunct="1">
                <a:spcBef>
                  <a:spcPct val="50000"/>
                </a:spcBef>
              </a:pPr>
              <a:r>
                <a:rPr lang="en-US" altLang="zh-CN" sz="2000" b="1" i="1">
                  <a:solidFill>
                    <a:srgbClr val="253327"/>
                  </a:solidFill>
                  <a:latin typeface="Times New Roman" panose="02020603050405020304" pitchFamily="18" charset="0"/>
                  <a:ea typeface="楷体_GB2312" pitchFamily="1" charset="-122"/>
                </a:rPr>
                <a:t>V</a:t>
              </a:r>
              <a:r>
                <a:rPr lang="en-US" altLang="zh-CN" sz="2000" b="1">
                  <a:solidFill>
                    <a:srgbClr val="253327"/>
                  </a:solidFill>
                  <a:latin typeface="Times New Roman" panose="02020603050405020304" pitchFamily="18" charset="0"/>
                  <a:ea typeface="楷体_GB2312" pitchFamily="1" charset="-122"/>
                </a:rPr>
                <a:t>s=8V</a:t>
              </a:r>
              <a:endParaRPr lang="zh-CN" altLang="en-US" sz="2000" b="1">
                <a:solidFill>
                  <a:srgbClr val="253327"/>
                </a:solidFill>
                <a:latin typeface="Times New Roman" panose="02020603050405020304" pitchFamily="18" charset="0"/>
                <a:ea typeface="楷体_GB2312" pitchFamily="1" charset="-122"/>
              </a:endParaRPr>
            </a:p>
          </p:txBody>
        </p:sp>
        <p:sp>
          <p:nvSpPr>
            <p:cNvPr id="33815" name="Text Box 28"/>
            <p:cNvSpPr txBox="1">
              <a:spLocks noChangeArrowheads="1"/>
            </p:cNvSpPr>
            <p:nvPr/>
          </p:nvSpPr>
          <p:spPr bwMode="auto">
            <a:xfrm>
              <a:off x="1547813" y="4724400"/>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3816" name="Text Box 29"/>
            <p:cNvSpPr txBox="1">
              <a:spLocks noChangeArrowheads="1"/>
            </p:cNvSpPr>
            <p:nvPr/>
          </p:nvSpPr>
          <p:spPr bwMode="auto">
            <a:xfrm>
              <a:off x="2124075" y="4724400"/>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grpSp>
      <p:sp>
        <p:nvSpPr>
          <p:cNvPr id="48" name="任意多边形 47"/>
          <p:cNvSpPr/>
          <p:nvPr/>
        </p:nvSpPr>
        <p:spPr>
          <a:xfrm>
            <a:off x="1317625" y="3932238"/>
            <a:ext cx="1143000" cy="304800"/>
          </a:xfrm>
          <a:custGeom>
            <a:avLst/>
            <a:gdLst>
              <a:gd name="connsiteX0" fmla="*/ 1143000 w 1143000"/>
              <a:gd name="connsiteY0" fmla="*/ 0 h 304800"/>
              <a:gd name="connsiteX1" fmla="*/ 0 w 1143000"/>
              <a:gd name="connsiteY1" fmla="*/ 304800 h 304800"/>
              <a:gd name="connsiteX2" fmla="*/ 0 w 1143000"/>
              <a:gd name="connsiteY2" fmla="*/ 304800 h 304800"/>
            </a:gdLst>
            <a:ahLst/>
            <a:cxnLst>
              <a:cxn ang="0">
                <a:pos x="connsiteX0" y="connsiteY0"/>
              </a:cxn>
              <a:cxn ang="0">
                <a:pos x="connsiteX1" y="connsiteY1"/>
              </a:cxn>
              <a:cxn ang="0">
                <a:pos x="connsiteX2" y="connsiteY2"/>
              </a:cxn>
            </a:cxnLst>
            <a:rect l="l" t="t" r="r" b="b"/>
            <a:pathLst>
              <a:path w="1143000" h="304800">
                <a:moveTo>
                  <a:pt x="1143000" y="0"/>
                </a:moveTo>
                <a:lnTo>
                  <a:pt x="0" y="304800"/>
                </a:lnTo>
                <a:lnTo>
                  <a:pt x="0" y="3048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9" name="任意多边形 48"/>
          <p:cNvSpPr/>
          <p:nvPr/>
        </p:nvSpPr>
        <p:spPr>
          <a:xfrm>
            <a:off x="1343025" y="4872038"/>
            <a:ext cx="1066800" cy="304800"/>
          </a:xfrm>
          <a:custGeom>
            <a:avLst/>
            <a:gdLst>
              <a:gd name="connsiteX0" fmla="*/ 1066800 w 1066800"/>
              <a:gd name="connsiteY0" fmla="*/ 304800 h 304800"/>
              <a:gd name="connsiteX1" fmla="*/ 0 w 1066800"/>
              <a:gd name="connsiteY1" fmla="*/ 0 h 304800"/>
              <a:gd name="connsiteX2" fmla="*/ 0 w 1066800"/>
              <a:gd name="connsiteY2" fmla="*/ 0 h 304800"/>
            </a:gdLst>
            <a:ahLst/>
            <a:cxnLst>
              <a:cxn ang="0">
                <a:pos x="connsiteX0" y="connsiteY0"/>
              </a:cxn>
              <a:cxn ang="0">
                <a:pos x="connsiteX1" y="connsiteY1"/>
              </a:cxn>
              <a:cxn ang="0">
                <a:pos x="connsiteX2" y="connsiteY2"/>
              </a:cxn>
            </a:cxnLst>
            <a:rect l="l" t="t" r="r" b="b"/>
            <a:pathLst>
              <a:path w="1066800" h="304800">
                <a:moveTo>
                  <a:pt x="1066800" y="304800"/>
                </a:moveTo>
                <a:lnTo>
                  <a:pt x="0" y="0"/>
                </a:ln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3808" name="Freeform 18"/>
          <p:cNvSpPr>
            <a:spLocks/>
          </p:cNvSpPr>
          <p:nvPr/>
        </p:nvSpPr>
        <p:spPr bwMode="auto">
          <a:xfrm flipV="1">
            <a:off x="4400550" y="3284538"/>
            <a:ext cx="1865313" cy="647700"/>
          </a:xfrm>
          <a:custGeom>
            <a:avLst/>
            <a:gdLst>
              <a:gd name="T0" fmla="*/ 0 w 378"/>
              <a:gd name="T1" fmla="*/ 0 h 453"/>
              <a:gd name="T2" fmla="*/ 2147483647 w 378"/>
              <a:gd name="T3" fmla="*/ 2147483647 h 453"/>
              <a:gd name="T4" fmla="*/ 2147483647 w 378"/>
              <a:gd name="T5" fmla="*/ 2147483647 h 453"/>
              <a:gd name="T6" fmla="*/ 0 60000 65536"/>
              <a:gd name="T7" fmla="*/ 0 60000 65536"/>
              <a:gd name="T8" fmla="*/ 0 60000 65536"/>
            </a:gdLst>
            <a:ahLst/>
            <a:cxnLst>
              <a:cxn ang="T6">
                <a:pos x="T0" y="T1"/>
              </a:cxn>
              <a:cxn ang="T7">
                <a:pos x="T2" y="T3"/>
              </a:cxn>
              <a:cxn ang="T8">
                <a:pos x="T4" y="T5"/>
              </a:cxn>
            </a:cxnLst>
            <a:rect l="0" t="0" r="r" b="b"/>
            <a:pathLst>
              <a:path w="378" h="453">
                <a:moveTo>
                  <a:pt x="0" y="0"/>
                </a:moveTo>
                <a:cubicBezTo>
                  <a:pt x="129" y="7"/>
                  <a:pt x="258" y="15"/>
                  <a:pt x="318" y="90"/>
                </a:cubicBezTo>
                <a:cubicBezTo>
                  <a:pt x="378" y="165"/>
                  <a:pt x="355" y="393"/>
                  <a:pt x="363" y="453"/>
                </a:cubicBezTo>
              </a:path>
            </a:pathLst>
          </a:custGeom>
          <a:noFill/>
          <a:ln w="28575" cmpd="sng">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 name="弧形 1"/>
          <p:cNvSpPr/>
          <p:nvPr/>
        </p:nvSpPr>
        <p:spPr>
          <a:xfrm rot="16879076">
            <a:off x="6728619" y="3671094"/>
            <a:ext cx="893762" cy="1073150"/>
          </a:xfrm>
          <a:prstGeom prst="arc">
            <a:avLst>
              <a:gd name="adj1" fmla="val 14927279"/>
              <a:gd name="adj2" fmla="val 5270762"/>
            </a:avLst>
          </a:prstGeom>
          <a:noFill/>
          <a:ln w="28575"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zh-CN" altLang="en-US">
              <a:solidFill>
                <a:srgbClr val="FFFF00"/>
              </a:solidFill>
              <a:latin typeface="Arial" charset="0"/>
            </a:endParaRPr>
          </a:p>
        </p:txBody>
      </p:sp>
      <p:sp>
        <p:nvSpPr>
          <p:cNvPr id="4" name="任意多边形 3"/>
          <p:cNvSpPr/>
          <p:nvPr/>
        </p:nvSpPr>
        <p:spPr>
          <a:xfrm>
            <a:off x="4425950" y="5159375"/>
            <a:ext cx="2359025" cy="676275"/>
          </a:xfrm>
          <a:custGeom>
            <a:avLst/>
            <a:gdLst>
              <a:gd name="connsiteX0" fmla="*/ 0 w 2359378"/>
              <a:gd name="connsiteY0" fmla="*/ 0 h 677350"/>
              <a:gd name="connsiteX1" fmla="*/ 1061156 w 2359378"/>
              <a:gd name="connsiteY1" fmla="*/ 677334 h 677350"/>
              <a:gd name="connsiteX2" fmla="*/ 2359378 w 2359378"/>
              <a:gd name="connsiteY2" fmla="*/ 22578 h 677350"/>
              <a:gd name="connsiteX3" fmla="*/ 2359378 w 2359378"/>
              <a:gd name="connsiteY3" fmla="*/ 22578 h 677350"/>
            </a:gdLst>
            <a:ahLst/>
            <a:cxnLst>
              <a:cxn ang="0">
                <a:pos x="connsiteX0" y="connsiteY0"/>
              </a:cxn>
              <a:cxn ang="0">
                <a:pos x="connsiteX1" y="connsiteY1"/>
              </a:cxn>
              <a:cxn ang="0">
                <a:pos x="connsiteX2" y="connsiteY2"/>
              </a:cxn>
              <a:cxn ang="0">
                <a:pos x="connsiteX3" y="connsiteY3"/>
              </a:cxn>
            </a:cxnLst>
            <a:rect l="l" t="t" r="r" b="b"/>
            <a:pathLst>
              <a:path w="2359378" h="677350">
                <a:moveTo>
                  <a:pt x="0" y="0"/>
                </a:moveTo>
                <a:cubicBezTo>
                  <a:pt x="333963" y="336785"/>
                  <a:pt x="667926" y="673571"/>
                  <a:pt x="1061156" y="677334"/>
                </a:cubicBezTo>
                <a:cubicBezTo>
                  <a:pt x="1454386" y="681097"/>
                  <a:pt x="2359378" y="22578"/>
                  <a:pt x="2359378" y="22578"/>
                </a:cubicBezTo>
                <a:lnTo>
                  <a:pt x="2359378" y="22578"/>
                </a:lnTo>
              </a:path>
            </a:pathLst>
          </a:cu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3811" name="任意多边形 4"/>
          <p:cNvSpPr>
            <a:spLocks/>
          </p:cNvSpPr>
          <p:nvPr/>
        </p:nvSpPr>
        <p:spPr bwMode="auto">
          <a:xfrm>
            <a:off x="4437063" y="4718050"/>
            <a:ext cx="3430587" cy="1127125"/>
          </a:xfrm>
          <a:custGeom>
            <a:avLst/>
            <a:gdLst>
              <a:gd name="T0" fmla="*/ 0 w 3431823"/>
              <a:gd name="T1" fmla="*/ 451555 h 1126439"/>
              <a:gd name="T2" fmla="*/ 1919111 w 3431823"/>
              <a:gd name="T3" fmla="*/ 1117600 h 1126439"/>
              <a:gd name="T4" fmla="*/ 2889956 w 3431823"/>
              <a:gd name="T5" fmla="*/ 812800 h 1126439"/>
              <a:gd name="T6" fmla="*/ 3183467 w 3431823"/>
              <a:gd name="T7" fmla="*/ 508000 h 1126439"/>
              <a:gd name="T8" fmla="*/ 3431823 w 3431823"/>
              <a:gd name="T9" fmla="*/ 0 h 11264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31823" h="1126439">
                <a:moveTo>
                  <a:pt x="0" y="451555"/>
                </a:moveTo>
                <a:cubicBezTo>
                  <a:pt x="718726" y="754473"/>
                  <a:pt x="1437452" y="1057392"/>
                  <a:pt x="1919111" y="1117600"/>
                </a:cubicBezTo>
                <a:cubicBezTo>
                  <a:pt x="2400770" y="1177808"/>
                  <a:pt x="2679230" y="914400"/>
                  <a:pt x="2889956" y="812800"/>
                </a:cubicBezTo>
                <a:cubicBezTo>
                  <a:pt x="3100682" y="711200"/>
                  <a:pt x="3093156" y="643467"/>
                  <a:pt x="3183467" y="508000"/>
                </a:cubicBezTo>
                <a:cubicBezTo>
                  <a:pt x="3273778" y="372533"/>
                  <a:pt x="3352800" y="186266"/>
                  <a:pt x="3431823" y="0"/>
                </a:cubicBezTo>
              </a:path>
            </a:pathLst>
          </a:custGeom>
          <a:noFill/>
          <a:ln w="28575" cmpd="sng">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3812" name="Text Box 27"/>
          <p:cNvSpPr txBox="1">
            <a:spLocks noChangeArrowheads="1"/>
          </p:cNvSpPr>
          <p:nvPr/>
        </p:nvSpPr>
        <p:spPr bwMode="auto">
          <a:xfrm>
            <a:off x="6673850" y="5146675"/>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b="1"/>
              <a:t>-</a:t>
            </a:r>
          </a:p>
        </p:txBody>
      </p:sp>
      <p:sp>
        <p:nvSpPr>
          <p:cNvPr id="33813"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71D329A7-7A2C-4985-8183-F08B7022862C}"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29</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687931960"/>
      </p:ext>
    </p:extLst>
  </p:cSld>
  <p:clrMapOvr>
    <a:masterClrMapping/>
  </p:clrMapOvr>
  <p:transition advClick="0" advTm="6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75"/>
            <a:ext cx="6419850" cy="1084263"/>
          </a:xfrm>
        </p:spPr>
        <p:txBody>
          <a:bodyPr/>
          <a:lstStyle/>
          <a:p>
            <a:pPr eaLnBrk="1" hangingPunct="1"/>
            <a:r>
              <a:rPr lang="zh-CN" altLang="en-US" sz="4000" b="1" dirty="0" smtClean="0">
                <a:solidFill>
                  <a:srgbClr val="FFFF00"/>
                </a:solidFill>
              </a:rPr>
              <a:t>G</a:t>
            </a:r>
            <a:r>
              <a:rPr lang="en-US" altLang="zh-CN" sz="4000" b="1" dirty="0" smtClean="0">
                <a:solidFill>
                  <a:srgbClr val="FFFF00"/>
                </a:solidFill>
              </a:rPr>
              <a:t>PS-3303C</a:t>
            </a:r>
            <a:r>
              <a:rPr lang="zh-CN" altLang="en-US" sz="4000" b="1" dirty="0" smtClean="0">
                <a:solidFill>
                  <a:srgbClr val="FFFF00"/>
                </a:solidFill>
              </a:rPr>
              <a:t>直流稳压电源</a:t>
            </a:r>
          </a:p>
        </p:txBody>
      </p:sp>
      <p:sp>
        <p:nvSpPr>
          <p:cNvPr id="7171" name="Rectangle 3"/>
          <p:cNvSpPr>
            <a:spLocks noGrp="1" noChangeArrowheads="1"/>
          </p:cNvSpPr>
          <p:nvPr>
            <p:ph type="body" idx="1"/>
          </p:nvPr>
        </p:nvSpPr>
        <p:spPr>
          <a:xfrm>
            <a:off x="447506" y="1425456"/>
            <a:ext cx="8372966" cy="4608537"/>
          </a:xfrm>
        </p:spPr>
        <p:txBody>
          <a:bodyPr/>
          <a:lstStyle/>
          <a:p>
            <a:pPr marL="457200" indent="-457200" eaLnBrk="1" hangingPunct="1">
              <a:buClr>
                <a:srgbClr val="800000"/>
              </a:buClr>
              <a:buFont typeface="Wingdings" panose="05000000000000000000" pitchFamily="2" charset="2"/>
              <a:buChar char="Ø"/>
            </a:pPr>
            <a:r>
              <a:rPr lang="zh-CN" altLang="en-US" sz="3600" b="1" dirty="0" smtClean="0">
                <a:solidFill>
                  <a:schemeClr val="tx1">
                    <a:lumMod val="95000"/>
                  </a:schemeClr>
                </a:solidFill>
              </a:rPr>
              <a:t>使用注意事项：</a:t>
            </a:r>
            <a:endParaRPr lang="zh-CN" altLang="en-US" sz="3600" dirty="0" smtClean="0">
              <a:solidFill>
                <a:schemeClr val="tx1">
                  <a:lumMod val="95000"/>
                </a:schemeClr>
              </a:solidFill>
            </a:endParaRPr>
          </a:p>
          <a:p>
            <a:pPr marL="838200" lvl="1" indent="-381000" eaLnBrk="1" hangingPunct="1">
              <a:lnSpc>
                <a:spcPct val="150000"/>
              </a:lnSpc>
              <a:buClr>
                <a:srgbClr val="FF0000"/>
              </a:buClr>
              <a:buFont typeface="Wingdings" panose="05000000000000000000" pitchFamily="2" charset="2"/>
              <a:buChar char="ü"/>
            </a:pPr>
            <a:r>
              <a:rPr lang="zh-CN" altLang="en-US" sz="3200" b="1" dirty="0" smtClean="0">
                <a:solidFill>
                  <a:schemeClr val="tx1">
                    <a:lumMod val="95000"/>
                  </a:schemeClr>
                </a:solidFill>
              </a:rPr>
              <a:t>输出端</a:t>
            </a:r>
            <a:r>
              <a:rPr lang="zh-CN" altLang="en-US" sz="3200" b="1" dirty="0" smtClean="0">
                <a:solidFill>
                  <a:srgbClr val="FF0000"/>
                </a:solidFill>
              </a:rPr>
              <a:t>应避免短路</a:t>
            </a:r>
            <a:r>
              <a:rPr lang="zh-CN" altLang="en-US" sz="3200" b="1" dirty="0" smtClean="0">
                <a:solidFill>
                  <a:schemeClr val="tx1">
                    <a:lumMod val="95000"/>
                  </a:schemeClr>
                </a:solidFill>
              </a:rPr>
              <a:t>。</a:t>
            </a:r>
          </a:p>
          <a:p>
            <a:pPr marL="838200" lvl="1" indent="-381000" eaLnBrk="1" hangingPunct="1">
              <a:lnSpc>
                <a:spcPct val="150000"/>
              </a:lnSpc>
              <a:buClr>
                <a:srgbClr val="FF0000"/>
              </a:buClr>
              <a:buFont typeface="Wingdings" panose="05000000000000000000" pitchFamily="2" charset="2"/>
              <a:buChar char="ü"/>
            </a:pPr>
            <a:r>
              <a:rPr lang="zh-CN" altLang="en-US" sz="3200" b="1" dirty="0" smtClean="0">
                <a:solidFill>
                  <a:schemeClr val="tx1">
                    <a:lumMod val="95000"/>
                  </a:schemeClr>
                </a:solidFill>
              </a:rPr>
              <a:t>接入电路时不可接错极性，务必认清接线柱上方的“</a:t>
            </a:r>
            <a:r>
              <a:rPr lang="en-US" altLang="zh-CN" sz="3200" b="1" dirty="0" smtClean="0">
                <a:solidFill>
                  <a:schemeClr val="tx1">
                    <a:lumMod val="95000"/>
                  </a:schemeClr>
                </a:solidFill>
              </a:rPr>
              <a:t>+”</a:t>
            </a:r>
            <a:r>
              <a:rPr lang="zh-CN" altLang="en-US" sz="3200" b="1" dirty="0" smtClean="0">
                <a:solidFill>
                  <a:schemeClr val="tx1">
                    <a:lumMod val="95000"/>
                  </a:schemeClr>
                </a:solidFill>
              </a:rPr>
              <a:t>、“</a:t>
            </a:r>
            <a:r>
              <a:rPr lang="en-US" altLang="zh-CN" sz="3200" b="1" dirty="0" smtClean="0">
                <a:solidFill>
                  <a:schemeClr val="tx1">
                    <a:lumMod val="95000"/>
                  </a:schemeClr>
                </a:solidFill>
              </a:rPr>
              <a:t>-”</a:t>
            </a:r>
            <a:r>
              <a:rPr lang="zh-CN" altLang="en-US" sz="3200" b="1" dirty="0" smtClean="0">
                <a:solidFill>
                  <a:schemeClr val="tx1">
                    <a:lumMod val="95000"/>
                  </a:schemeClr>
                </a:solidFill>
              </a:rPr>
              <a:t>号。</a:t>
            </a:r>
          </a:p>
          <a:p>
            <a:pPr marL="838200" lvl="1" indent="-381000" eaLnBrk="1" hangingPunct="1">
              <a:lnSpc>
                <a:spcPct val="150000"/>
              </a:lnSpc>
              <a:buClr>
                <a:srgbClr val="FF0000"/>
              </a:buClr>
              <a:buFont typeface="Wingdings" panose="05000000000000000000" pitchFamily="2" charset="2"/>
              <a:buChar char="ü"/>
            </a:pPr>
            <a:r>
              <a:rPr lang="en-US" altLang="zh-CN" sz="3200" b="1" dirty="0" smtClean="0">
                <a:solidFill>
                  <a:schemeClr val="tx1">
                    <a:lumMod val="95000"/>
                  </a:schemeClr>
                </a:solidFill>
              </a:rPr>
              <a:t>CC</a:t>
            </a:r>
            <a:r>
              <a:rPr lang="zh-CN" altLang="en-US" sz="3200" b="1" dirty="0" smtClean="0">
                <a:solidFill>
                  <a:schemeClr val="tx1">
                    <a:lumMod val="95000"/>
                  </a:schemeClr>
                </a:solidFill>
              </a:rPr>
              <a:t>灯亮（</a:t>
            </a:r>
            <a:r>
              <a:rPr lang="zh-CN" altLang="en-US" sz="3200" b="1" dirty="0" smtClean="0">
                <a:solidFill>
                  <a:srgbClr val="FF0000"/>
                </a:solidFill>
              </a:rPr>
              <a:t>红色</a:t>
            </a:r>
            <a:r>
              <a:rPr lang="zh-CN" altLang="en-US" sz="3200" b="1" dirty="0" smtClean="0">
                <a:solidFill>
                  <a:schemeClr val="tx1">
                    <a:lumMod val="95000"/>
                  </a:schemeClr>
                </a:solidFill>
              </a:rPr>
              <a:t>）时，已进入</a:t>
            </a:r>
            <a:r>
              <a:rPr lang="zh-CN" altLang="en-US" sz="3200" b="1" dirty="0" smtClean="0">
                <a:solidFill>
                  <a:srgbClr val="FF0000"/>
                </a:solidFill>
              </a:rPr>
              <a:t>限流</a:t>
            </a:r>
            <a:r>
              <a:rPr lang="zh-CN" altLang="en-US" sz="3200" b="1" dirty="0" smtClean="0">
                <a:solidFill>
                  <a:schemeClr val="tx1">
                    <a:lumMod val="95000"/>
                  </a:schemeClr>
                </a:solidFill>
              </a:rPr>
              <a:t>状态，输出电压将下降。</a:t>
            </a:r>
          </a:p>
        </p:txBody>
      </p:sp>
      <p:sp>
        <p:nvSpPr>
          <p:cNvPr id="7172"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F2E42F3E-1E65-4817-814A-88DC792A1981}"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3</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2346157348"/>
      </p:ext>
    </p:extLst>
  </p:cSld>
  <p:clrMapOvr>
    <a:masterClrMapping/>
  </p:clrMapOvr>
  <p:transition advClick="0" advTm="6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3"/>
          <p:cNvSpPr>
            <a:spLocks noChangeArrowheads="1"/>
          </p:cNvSpPr>
          <p:nvPr/>
        </p:nvSpPr>
        <p:spPr bwMode="auto">
          <a:xfrm>
            <a:off x="0" y="3573463"/>
            <a:ext cx="9144000" cy="3095625"/>
          </a:xfrm>
          <a:prstGeom prst="rect">
            <a:avLst/>
          </a:prstGeom>
          <a:solidFill>
            <a:schemeClr val="bg1">
              <a:lumMod val="65000"/>
            </a:schemeClr>
          </a:solidFill>
          <a:ln>
            <a:noFill/>
          </a:ln>
        </p:spPr>
        <p:txBody>
          <a:bodyPr anchor="ctr"/>
          <a:lstStyle/>
          <a:p>
            <a:pPr algn="ctr">
              <a:defRPr/>
            </a:pPr>
            <a:endParaRPr lang="zh-CN" altLang="zh-CN">
              <a:solidFill>
                <a:srgbClr val="FFFFFF"/>
              </a:solidFill>
              <a:latin typeface="宋体" pitchFamily="2" charset="-122"/>
              <a:sym typeface="宋体" pitchFamily="2" charset="-122"/>
            </a:endParaRPr>
          </a:p>
        </p:txBody>
      </p:sp>
      <p:sp>
        <p:nvSpPr>
          <p:cNvPr id="9219" name="矩形 4"/>
          <p:cNvSpPr>
            <a:spLocks noChangeArrowheads="1"/>
          </p:cNvSpPr>
          <p:nvPr/>
        </p:nvSpPr>
        <p:spPr bwMode="auto">
          <a:xfrm>
            <a:off x="0" y="6669088"/>
            <a:ext cx="9144000" cy="188912"/>
          </a:xfrm>
          <a:prstGeom prst="rect">
            <a:avLst/>
          </a:prstGeom>
          <a:solidFill>
            <a:schemeClr val="accent2">
              <a:lumMod val="75000"/>
            </a:schemeClr>
          </a:solidFill>
          <a:ln>
            <a:noFill/>
          </a:ln>
        </p:spPr>
        <p:txBody>
          <a:bodyPr anchor="ctr"/>
          <a:lstStyle/>
          <a:p>
            <a:pPr algn="ctr">
              <a:defRPr/>
            </a:pPr>
            <a:endParaRPr lang="zh-CN" altLang="zh-CN">
              <a:solidFill>
                <a:srgbClr val="FFFFFF"/>
              </a:solidFill>
              <a:latin typeface="宋体" pitchFamily="2" charset="-122"/>
              <a:sym typeface="宋体" pitchFamily="2" charset="-122"/>
            </a:endParaRPr>
          </a:p>
        </p:txBody>
      </p:sp>
      <p:sp>
        <p:nvSpPr>
          <p:cNvPr id="34820" name="矩形 11"/>
          <p:cNvSpPr>
            <a:spLocks noChangeArrowheads="1"/>
          </p:cNvSpPr>
          <p:nvPr/>
        </p:nvSpPr>
        <p:spPr bwMode="auto">
          <a:xfrm>
            <a:off x="323850" y="260350"/>
            <a:ext cx="2236788"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5763"/>
              </a:lnSpc>
            </a:pPr>
            <a:r>
              <a:rPr lang="zh-CN" altLang="en-US" sz="3200" b="1">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下一次实验</a:t>
            </a:r>
            <a:endParaRPr lang="zh-CN" altLang="en-US" sz="700">
              <a:latin typeface="Calibri" panose="020F0502020204030204" pitchFamily="34" charset="0"/>
            </a:endParaRPr>
          </a:p>
        </p:txBody>
      </p:sp>
      <p:sp>
        <p:nvSpPr>
          <p:cNvPr id="34821" name="Rectangle 3"/>
          <p:cNvSpPr txBox="1">
            <a:spLocks noChangeArrowheads="1"/>
          </p:cNvSpPr>
          <p:nvPr/>
        </p:nvSpPr>
        <p:spPr bwMode="auto">
          <a:xfrm>
            <a:off x="395288" y="1341438"/>
            <a:ext cx="8435975" cy="428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20000"/>
              </a:spcBef>
            </a:pPr>
            <a:endParaRPr lang="zh-CN" altLang="en-US" sz="2800" b="1" dirty="0">
              <a:latin typeface="Times New Roman" panose="02020603050405020304" pitchFamily="18" charset="0"/>
              <a:ea typeface="楷体_GB2312" pitchFamily="1" charset="-122"/>
            </a:endParaRPr>
          </a:p>
        </p:txBody>
      </p:sp>
    </p:spTree>
    <p:extLst>
      <p:ext uri="{BB962C8B-B14F-4D97-AF65-F5344CB8AC3E}">
        <p14:creationId xmlns:p14="http://schemas.microsoft.com/office/powerpoint/2010/main" val="4274263913"/>
      </p:ext>
    </p:extLst>
  </p:cSld>
  <p:clrMapOvr>
    <a:masterClrMapping/>
  </p:clrMapOvr>
  <p:transition advClick="0" advTm="6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标题 1"/>
          <p:cNvSpPr>
            <a:spLocks noGrp="1"/>
          </p:cNvSpPr>
          <p:nvPr>
            <p:ph type="title"/>
          </p:nvPr>
        </p:nvSpPr>
        <p:spPr>
          <a:xfrm>
            <a:off x="468313" y="620713"/>
            <a:ext cx="7772400" cy="936625"/>
          </a:xfrm>
        </p:spPr>
        <p:txBody>
          <a:bodyPr/>
          <a:lstStyle/>
          <a:p>
            <a:pPr algn="l"/>
            <a:r>
              <a:rPr lang="zh-CN" altLang="en-US" sz="4000" smtClean="0">
                <a:latin typeface="微软雅黑" panose="020B0503020204020204" pitchFamily="34" charset="-122"/>
              </a:rPr>
              <a:t>下一次课内容</a:t>
            </a:r>
            <a:endParaRPr lang="zh-CN" altLang="en-US" sz="2800" smtClean="0">
              <a:latin typeface="微软雅黑" panose="020B0503020204020204" pitchFamily="34" charset="-122"/>
            </a:endParaRPr>
          </a:p>
        </p:txBody>
      </p:sp>
      <p:sp>
        <p:nvSpPr>
          <p:cNvPr id="5" name="内容占位符 4"/>
          <p:cNvSpPr>
            <a:spLocks noGrp="1"/>
          </p:cNvSpPr>
          <p:nvPr>
            <p:ph idx="1"/>
          </p:nvPr>
        </p:nvSpPr>
        <p:spPr>
          <a:xfrm>
            <a:off x="539750" y="1773238"/>
            <a:ext cx="7772400" cy="4114800"/>
          </a:xfrm>
        </p:spPr>
        <p:txBody>
          <a:bodyPr/>
          <a:lstStyle/>
          <a:p>
            <a:r>
              <a:rPr lang="zh-CN" altLang="en-US" b="1" dirty="0">
                <a:latin typeface="Times New Roman" panose="02020603050405020304" pitchFamily="18" charset="0"/>
                <a:ea typeface="楷体_GB2312" pitchFamily="1" charset="-122"/>
              </a:rPr>
              <a:t>常用仪器的使用 </a:t>
            </a:r>
            <a:endParaRPr lang="en-US" altLang="zh-CN" b="1" dirty="0">
              <a:latin typeface="Times New Roman" panose="02020603050405020304" pitchFamily="18" charset="0"/>
              <a:ea typeface="楷体_GB2312" pitchFamily="1" charset="-122"/>
            </a:endParaRPr>
          </a:p>
          <a:p>
            <a:r>
              <a:rPr lang="en-US" altLang="zh-CN" b="1" dirty="0">
                <a:latin typeface="Times New Roman" panose="02020603050405020304" pitchFamily="18" charset="0"/>
                <a:ea typeface="楷体_GB2312" pitchFamily="1" charset="-122"/>
              </a:rPr>
              <a:t>P41 – 1,2,3,4</a:t>
            </a:r>
            <a:r>
              <a:rPr lang="zh-CN" altLang="en-US" b="1" dirty="0">
                <a:latin typeface="Times New Roman" panose="02020603050405020304" pitchFamily="18" charset="0"/>
                <a:ea typeface="楷体_GB2312" pitchFamily="1" charset="-122"/>
              </a:rPr>
              <a:t>必做，</a:t>
            </a:r>
            <a:r>
              <a:rPr lang="en-US" altLang="zh-CN" b="1" dirty="0">
                <a:latin typeface="Times New Roman" panose="02020603050405020304" pitchFamily="18" charset="0"/>
                <a:ea typeface="楷体_GB2312" pitchFamily="1" charset="-122"/>
              </a:rPr>
              <a:t>6</a:t>
            </a:r>
            <a:r>
              <a:rPr lang="zh-CN" altLang="en-US" b="1" dirty="0">
                <a:latin typeface="Times New Roman" panose="02020603050405020304" pitchFamily="18" charset="0"/>
                <a:ea typeface="楷体_GB2312" pitchFamily="1" charset="-122"/>
              </a:rPr>
              <a:t>选做</a:t>
            </a:r>
            <a:endParaRPr lang="zh-CN" altLang="en-US" b="1" dirty="0">
              <a:latin typeface="Times New Roman" panose="02020603050405020304" pitchFamily="18" charset="0"/>
              <a:ea typeface="楷体_GB2312" pitchFamily="1" charset="-122"/>
            </a:endParaRPr>
          </a:p>
        </p:txBody>
      </p:sp>
      <p:sp>
        <p:nvSpPr>
          <p:cNvPr id="52228" name="灯片编号占位符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spcBef>
                <a:spcPct val="0"/>
              </a:spcBef>
              <a:buFontTx/>
              <a:buNone/>
            </a:pPr>
            <a:fld id="{FBCB675D-3750-4FC9-A0BB-9CD6E205E63C}" type="slidenum">
              <a:rPr lang="en-US" altLang="zh-CN" sz="1400"/>
              <a:pPr>
                <a:spcBef>
                  <a:spcPct val="0"/>
                </a:spcBef>
                <a:buFontTx/>
                <a:buNone/>
              </a:pPr>
              <a:t>31</a:t>
            </a:fld>
            <a:endParaRPr lang="en-US" altLang="zh-CN" sz="1400"/>
          </a:p>
        </p:txBody>
      </p:sp>
    </p:spTree>
    <p:extLst>
      <p:ext uri="{BB962C8B-B14F-4D97-AF65-F5344CB8AC3E}">
        <p14:creationId xmlns:p14="http://schemas.microsoft.com/office/powerpoint/2010/main" val="256907741"/>
      </p:ext>
    </p:extLst>
  </p:cSld>
  <p:clrMapOvr>
    <a:masterClrMapping/>
  </p:clrMapOvr>
  <p:transition advClick="0" advTm="6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4797152"/>
            <a:ext cx="9144000" cy="2062436"/>
          </a:xfrm>
          <a:prstGeom prst="rect">
            <a:avLst/>
          </a:prstGeom>
          <a:solidFill>
            <a:srgbClr val="061F4C">
              <a:alpha val="84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a:solidFill>
                <a:schemeClr val="bg2"/>
              </a:solidFill>
              <a:latin typeface="Calibri" panose="020F0502020204030204" pitchFamily="34" charset="0"/>
            </a:endParaRPr>
          </a:p>
        </p:txBody>
      </p:sp>
      <p:sp>
        <p:nvSpPr>
          <p:cNvPr id="8195" name="Text Box 3"/>
          <p:cNvSpPr txBox="1">
            <a:spLocks noChangeArrowheads="1"/>
          </p:cNvSpPr>
          <p:nvPr/>
        </p:nvSpPr>
        <p:spPr bwMode="auto">
          <a:xfrm>
            <a:off x="396875" y="1412875"/>
            <a:ext cx="57626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6000" b="1" i="1" dirty="0" smtClean="0">
                <a:solidFill>
                  <a:srgbClr val="5F5F5F"/>
                </a:solidFill>
                <a:latin typeface="Calibri" panose="020F0502020204030204" pitchFamily="34" charset="0"/>
                <a:ea typeface="微软雅黑" panose="020B0503020204020204" pitchFamily="34" charset="-122"/>
              </a:rPr>
              <a:t>谢谢</a:t>
            </a:r>
            <a:endParaRPr lang="zh-CN" altLang="en-US" sz="6000" b="1" i="1" dirty="0">
              <a:solidFill>
                <a:schemeClr val="tx2"/>
              </a:solidFill>
              <a:latin typeface="Calibri" panose="020F0502020204030204" pitchFamily="34" charset="0"/>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09658"/>
            <a:ext cx="8229600" cy="1143000"/>
          </a:xfrm>
        </p:spPr>
        <p:txBody>
          <a:bodyPr/>
          <a:lstStyle/>
          <a:p>
            <a:pPr eaLnBrk="1" hangingPunct="1"/>
            <a:r>
              <a:rPr lang="zh-CN" altLang="en-US" sz="4000" b="1" dirty="0" smtClean="0">
                <a:solidFill>
                  <a:srgbClr val="FFFF00"/>
                </a:solidFill>
              </a:rPr>
              <a:t>G</a:t>
            </a:r>
            <a:r>
              <a:rPr lang="en-US" altLang="zh-CN" sz="4000" b="1" dirty="0" smtClean="0">
                <a:solidFill>
                  <a:srgbClr val="FFFF00"/>
                </a:solidFill>
              </a:rPr>
              <a:t>PS-3303C</a:t>
            </a:r>
            <a:r>
              <a:rPr lang="zh-CN" altLang="en-US" sz="4000" b="1" dirty="0" smtClean="0">
                <a:solidFill>
                  <a:srgbClr val="FFFF00"/>
                </a:solidFill>
              </a:rPr>
              <a:t>直流稳压电源</a:t>
            </a:r>
          </a:p>
        </p:txBody>
      </p:sp>
      <p:sp>
        <p:nvSpPr>
          <p:cNvPr id="8195" name="Rectangle 3"/>
          <p:cNvSpPr>
            <a:spLocks noGrp="1" noChangeArrowheads="1"/>
          </p:cNvSpPr>
          <p:nvPr>
            <p:ph type="body" idx="1"/>
          </p:nvPr>
        </p:nvSpPr>
        <p:spPr>
          <a:xfrm>
            <a:off x="390525" y="1052736"/>
            <a:ext cx="8362950" cy="5583014"/>
          </a:xfrm>
        </p:spPr>
        <p:txBody>
          <a:bodyPr/>
          <a:lstStyle/>
          <a:p>
            <a:pPr eaLnBrk="1" hangingPunct="1">
              <a:buClr>
                <a:srgbClr val="800000"/>
              </a:buClr>
              <a:buFont typeface="Wingdings" panose="05000000000000000000" pitchFamily="2" charset="2"/>
              <a:buChar char="Ø"/>
            </a:pPr>
            <a:r>
              <a:rPr lang="zh-CN" altLang="en-US" b="1" dirty="0" smtClean="0"/>
              <a:t>调节限流的方法</a:t>
            </a:r>
          </a:p>
          <a:p>
            <a:pPr marL="971550" lvl="1" indent="-514350" eaLnBrk="1" hangingPunct="1">
              <a:lnSpc>
                <a:spcPts val="4000"/>
              </a:lnSpc>
              <a:buClr>
                <a:srgbClr val="FF0000"/>
              </a:buClr>
              <a:buFont typeface="Calibri" panose="020F0502020204030204" pitchFamily="34" charset="0"/>
              <a:buAutoNum type="arabicPeriod"/>
            </a:pPr>
            <a:r>
              <a:rPr lang="zh-CN" altLang="en-US" b="1" dirty="0" smtClean="0"/>
              <a:t>调节“</a:t>
            </a:r>
            <a:r>
              <a:rPr lang="en-US" altLang="zh-CN" b="1" dirty="0" smtClean="0"/>
              <a:t>VOLTAGE”</a:t>
            </a:r>
            <a:r>
              <a:rPr lang="zh-CN" altLang="en-US" b="1" dirty="0" smtClean="0"/>
              <a:t>钮，使输出电压为</a:t>
            </a:r>
            <a:r>
              <a:rPr lang="en-US" altLang="zh-CN" b="1" dirty="0" smtClean="0"/>
              <a:t>2~3V</a:t>
            </a:r>
            <a:r>
              <a:rPr lang="zh-CN" altLang="en-US" b="1" dirty="0" smtClean="0"/>
              <a:t>。</a:t>
            </a:r>
          </a:p>
          <a:p>
            <a:pPr marL="971550" lvl="1" indent="-514350" eaLnBrk="1" hangingPunct="1">
              <a:lnSpc>
                <a:spcPts val="4000"/>
              </a:lnSpc>
              <a:buClr>
                <a:srgbClr val="FF0000"/>
              </a:buClr>
              <a:buFont typeface="Calibri" panose="020F0502020204030204" pitchFamily="34" charset="0"/>
              <a:buAutoNum type="arabicPeriod"/>
            </a:pPr>
            <a:r>
              <a:rPr lang="en-US" altLang="zh-CN" b="1" dirty="0" smtClean="0"/>
              <a:t>“CURRENT”</a:t>
            </a:r>
            <a:r>
              <a:rPr lang="zh-CN" altLang="en-US" b="1" dirty="0" smtClean="0"/>
              <a:t>钮逆时针旋转到底（“限流状态”灯为红色，此时输出电流</a:t>
            </a:r>
            <a:r>
              <a:rPr lang="en-US" altLang="zh-CN" b="1" dirty="0" smtClean="0"/>
              <a:t>=0</a:t>
            </a:r>
            <a:r>
              <a:rPr lang="zh-CN" altLang="en-US" b="1" dirty="0" smtClean="0"/>
              <a:t>）。</a:t>
            </a:r>
          </a:p>
          <a:p>
            <a:pPr marL="971550" lvl="1" indent="-514350" eaLnBrk="1" hangingPunct="1">
              <a:lnSpc>
                <a:spcPts val="4000"/>
              </a:lnSpc>
              <a:buClr>
                <a:srgbClr val="FF0000"/>
              </a:buClr>
              <a:buFont typeface="Calibri" panose="020F0502020204030204" pitchFamily="34" charset="0"/>
              <a:buAutoNum type="arabicPeriod"/>
            </a:pPr>
            <a:r>
              <a:rPr lang="zh-CN" altLang="en-US" b="1" dirty="0" smtClean="0"/>
              <a:t>短路输出端口</a:t>
            </a:r>
          </a:p>
          <a:p>
            <a:pPr marL="971550" lvl="1" indent="-514350" eaLnBrk="1" hangingPunct="1">
              <a:lnSpc>
                <a:spcPts val="4000"/>
              </a:lnSpc>
              <a:buClr>
                <a:srgbClr val="FF0000"/>
              </a:buClr>
              <a:buFont typeface="Calibri" panose="020F0502020204030204" pitchFamily="34" charset="0"/>
              <a:buAutoNum type="arabicPeriod"/>
            </a:pPr>
            <a:r>
              <a:rPr lang="zh-CN" altLang="en-US" b="1" dirty="0" smtClean="0"/>
              <a:t>顺时针调节</a:t>
            </a:r>
            <a:r>
              <a:rPr lang="en-US" altLang="zh-CN" b="1" dirty="0" smtClean="0"/>
              <a:t>“CURRENT”</a:t>
            </a:r>
            <a:r>
              <a:rPr lang="zh-CN" altLang="en-US" b="1" dirty="0" smtClean="0"/>
              <a:t>钮，使电流表读数为所需限流值后取下输出端口短路线（“限流状态”灯转为绿色）。</a:t>
            </a:r>
          </a:p>
          <a:p>
            <a:pPr marL="971550" lvl="1" indent="-514350" eaLnBrk="1" hangingPunct="1">
              <a:lnSpc>
                <a:spcPts val="4000"/>
              </a:lnSpc>
              <a:buClr>
                <a:srgbClr val="FF0000"/>
              </a:buClr>
              <a:buFont typeface="Calibri" panose="020F0502020204030204" pitchFamily="34" charset="0"/>
              <a:buAutoNum type="arabicPeriod"/>
            </a:pPr>
            <a:r>
              <a:rPr lang="zh-CN" altLang="en-US" b="1" dirty="0" smtClean="0"/>
              <a:t>重调“</a:t>
            </a:r>
            <a:r>
              <a:rPr lang="en-US" altLang="zh-CN" b="1" dirty="0" smtClean="0"/>
              <a:t>VOLTAGE”</a:t>
            </a:r>
            <a:r>
              <a:rPr lang="zh-CN" altLang="en-US" b="1" dirty="0" smtClean="0"/>
              <a:t>钮，使输出电压符合实验所需电压值。</a:t>
            </a:r>
          </a:p>
        </p:txBody>
      </p:sp>
      <p:sp>
        <p:nvSpPr>
          <p:cNvPr id="8196"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83581359-FD48-4595-B124-9917FF69DCEB}"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4</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287374714"/>
      </p:ext>
    </p:extLst>
  </p:cSld>
  <p:clrMapOvr>
    <a:masterClrMapping/>
  </p:clrMapOvr>
  <p:transition advClick="0" advTm="6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2565400"/>
            <a:ext cx="5472113" cy="24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a:spLocks noGrp="1" noChangeArrowheads="1"/>
          </p:cNvSpPr>
          <p:nvPr>
            <p:ph type="title"/>
          </p:nvPr>
        </p:nvSpPr>
        <p:spPr>
          <a:xfrm>
            <a:off x="395288" y="188913"/>
            <a:ext cx="8229600" cy="706437"/>
          </a:xfrm>
        </p:spPr>
        <p:txBody>
          <a:bodyPr/>
          <a:lstStyle/>
          <a:p>
            <a:pPr eaLnBrk="1" hangingPunct="1"/>
            <a:r>
              <a:rPr lang="zh-CN" altLang="en-US" sz="4000" b="1" dirty="0" smtClean="0">
                <a:solidFill>
                  <a:srgbClr val="FFFF00"/>
                </a:solidFill>
              </a:rPr>
              <a:t>二</a:t>
            </a:r>
            <a:r>
              <a:rPr lang="zh-CN" altLang="en-US" b="1" dirty="0" smtClean="0">
                <a:solidFill>
                  <a:srgbClr val="FFFF00"/>
                </a:solidFill>
              </a:rPr>
              <a:t>、 </a:t>
            </a:r>
            <a:r>
              <a:rPr lang="en-US" altLang="zh-CN" sz="4000" b="1" dirty="0" smtClean="0">
                <a:solidFill>
                  <a:srgbClr val="FFFF00"/>
                </a:solidFill>
              </a:rPr>
              <a:t>GDM-8342</a:t>
            </a:r>
            <a:r>
              <a:rPr lang="zh-CN" altLang="en-US" sz="4000" b="1" dirty="0" smtClean="0">
                <a:solidFill>
                  <a:srgbClr val="FFFF00"/>
                </a:solidFill>
              </a:rPr>
              <a:t>台式数字万用表</a:t>
            </a:r>
          </a:p>
        </p:txBody>
      </p:sp>
      <p:sp>
        <p:nvSpPr>
          <p:cNvPr id="9220" name="AutoShape 4"/>
          <p:cNvSpPr>
            <a:spLocks noChangeArrowheads="1"/>
          </p:cNvSpPr>
          <p:nvPr/>
        </p:nvSpPr>
        <p:spPr bwMode="auto">
          <a:xfrm>
            <a:off x="4932363" y="1412875"/>
            <a:ext cx="1008062" cy="936625"/>
          </a:xfrm>
          <a:prstGeom prst="wedgeRoundRectCallout">
            <a:avLst>
              <a:gd name="adj1" fmla="val -53778"/>
              <a:gd name="adj2" fmla="val 126102"/>
              <a:gd name="adj3" fmla="val 16667"/>
            </a:avLst>
          </a:prstGeom>
          <a:gradFill rotWithShape="1">
            <a:gsLst>
              <a:gs pos="0">
                <a:srgbClr val="99FF99">
                  <a:alpha val="50000"/>
                </a:srgbClr>
              </a:gs>
              <a:gs pos="100000">
                <a:srgbClr val="477647">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量程显示</a:t>
            </a:r>
          </a:p>
        </p:txBody>
      </p:sp>
      <p:sp>
        <p:nvSpPr>
          <p:cNvPr id="9221" name="AutoShape 5"/>
          <p:cNvSpPr>
            <a:spLocks noChangeArrowheads="1"/>
          </p:cNvSpPr>
          <p:nvPr/>
        </p:nvSpPr>
        <p:spPr bwMode="auto">
          <a:xfrm>
            <a:off x="2268538" y="1412875"/>
            <a:ext cx="1295400" cy="863600"/>
          </a:xfrm>
          <a:prstGeom prst="wedgeRoundRectCallout">
            <a:avLst>
              <a:gd name="adj1" fmla="val 31861"/>
              <a:gd name="adj2" fmla="val 147241"/>
              <a:gd name="adj3" fmla="val 16667"/>
            </a:avLst>
          </a:prstGeom>
          <a:gradFill rotWithShape="1">
            <a:gsLst>
              <a:gs pos="0">
                <a:srgbClr val="FFFF00">
                  <a:alpha val="50000"/>
                </a:srgbClr>
              </a:gs>
              <a:gs pos="100000">
                <a:srgbClr val="767600">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测量值显示</a:t>
            </a:r>
          </a:p>
        </p:txBody>
      </p:sp>
      <p:sp>
        <p:nvSpPr>
          <p:cNvPr id="9222" name="AutoShape 6"/>
          <p:cNvSpPr>
            <a:spLocks noChangeArrowheads="1"/>
          </p:cNvSpPr>
          <p:nvPr/>
        </p:nvSpPr>
        <p:spPr bwMode="auto">
          <a:xfrm>
            <a:off x="7019925" y="1125538"/>
            <a:ext cx="2124075" cy="1655762"/>
          </a:xfrm>
          <a:prstGeom prst="wedgeRoundRectCallout">
            <a:avLst>
              <a:gd name="adj1" fmla="val -58519"/>
              <a:gd name="adj2" fmla="val 79912"/>
              <a:gd name="adj3" fmla="val 16667"/>
            </a:avLst>
          </a:prstGeom>
          <a:solidFill>
            <a:srgbClr val="FF0000">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电压，欧姆，二极管，电容测量插孔</a:t>
            </a:r>
          </a:p>
        </p:txBody>
      </p:sp>
      <p:sp>
        <p:nvSpPr>
          <p:cNvPr id="9223" name="AutoShape 7"/>
          <p:cNvSpPr>
            <a:spLocks noChangeArrowheads="1"/>
          </p:cNvSpPr>
          <p:nvPr/>
        </p:nvSpPr>
        <p:spPr bwMode="auto">
          <a:xfrm>
            <a:off x="7380288" y="3573463"/>
            <a:ext cx="1763712" cy="935037"/>
          </a:xfrm>
          <a:prstGeom prst="wedgeRoundRectCallout">
            <a:avLst>
              <a:gd name="adj1" fmla="val -77542"/>
              <a:gd name="adj2" fmla="val 32514"/>
              <a:gd name="adj3" fmla="val 16667"/>
            </a:avLst>
          </a:prstGeom>
          <a:gradFill rotWithShape="1">
            <a:gsLst>
              <a:gs pos="0">
                <a:srgbClr val="0033CC">
                  <a:alpha val="49001"/>
                </a:srgbClr>
              </a:gs>
              <a:gs pos="100000">
                <a:srgbClr val="00185E">
                  <a:alpha val="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400" b="1"/>
              <a:t>12A</a:t>
            </a:r>
            <a:r>
              <a:rPr lang="zh-CN" altLang="en-US" sz="2400" b="1"/>
              <a:t>电流插孔</a:t>
            </a:r>
          </a:p>
        </p:txBody>
      </p:sp>
      <p:sp>
        <p:nvSpPr>
          <p:cNvPr id="135176" name="AutoShape 8"/>
          <p:cNvSpPr>
            <a:spLocks noChangeArrowheads="1"/>
          </p:cNvSpPr>
          <p:nvPr/>
        </p:nvSpPr>
        <p:spPr bwMode="auto">
          <a:xfrm>
            <a:off x="7308850" y="2852738"/>
            <a:ext cx="1835150" cy="576262"/>
          </a:xfrm>
          <a:prstGeom prst="wedgeRoundRectCallout">
            <a:avLst>
              <a:gd name="adj1" fmla="val -70417"/>
              <a:gd name="adj2" fmla="val 108954"/>
              <a:gd name="adj3" fmla="val 16667"/>
            </a:avLst>
          </a:prstGeom>
          <a:gradFill rotWithShape="1">
            <a:gsLst>
              <a:gs pos="0">
                <a:schemeClr val="accent1">
                  <a:alpha val="48000"/>
                </a:schemeClr>
              </a:gs>
              <a:gs pos="100000">
                <a:schemeClr val="accent1">
                  <a:gamma/>
                  <a:shade val="46275"/>
                  <a:invGamma/>
                  <a:alpha val="2000"/>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r>
              <a:rPr lang="zh-CN" altLang="en-US" sz="2400" b="1">
                <a:latin typeface="Arial" charset="0"/>
              </a:rPr>
              <a:t>公共插孔</a:t>
            </a:r>
          </a:p>
        </p:txBody>
      </p:sp>
      <p:sp>
        <p:nvSpPr>
          <p:cNvPr id="9225" name="AutoShape 9"/>
          <p:cNvSpPr>
            <a:spLocks noChangeArrowheads="1"/>
          </p:cNvSpPr>
          <p:nvPr/>
        </p:nvSpPr>
        <p:spPr bwMode="auto">
          <a:xfrm>
            <a:off x="7380288" y="4652963"/>
            <a:ext cx="1584325" cy="1008062"/>
          </a:xfrm>
          <a:prstGeom prst="wedgeRoundRectCallout">
            <a:avLst>
              <a:gd name="adj1" fmla="val -115833"/>
              <a:gd name="adj2" fmla="val -132204"/>
              <a:gd name="adj3" fmla="val 16667"/>
            </a:avLst>
          </a:prstGeom>
          <a:gradFill rotWithShape="1">
            <a:gsLst>
              <a:gs pos="0">
                <a:srgbClr val="FFFF00">
                  <a:alpha val="50000"/>
                </a:srgbClr>
              </a:gs>
              <a:gs pos="100000">
                <a:srgbClr val="767600">
                  <a:alpha val="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０</a:t>
            </a:r>
            <a:r>
              <a:rPr lang="en-US" altLang="zh-CN" sz="2400" b="1"/>
              <a:t>.</a:t>
            </a:r>
            <a:r>
              <a:rPr lang="zh-CN" altLang="en-US" sz="2400" b="1"/>
              <a:t>５</a:t>
            </a:r>
            <a:r>
              <a:rPr lang="en-US" altLang="zh-CN" sz="2400" b="1"/>
              <a:t>A</a:t>
            </a:r>
            <a:r>
              <a:rPr lang="zh-CN" altLang="en-US" sz="2400" b="1"/>
              <a:t>电流插孔</a:t>
            </a:r>
          </a:p>
        </p:txBody>
      </p:sp>
      <p:sp>
        <p:nvSpPr>
          <p:cNvPr id="9226" name="AutoShape 10"/>
          <p:cNvSpPr>
            <a:spLocks noChangeArrowheads="1"/>
          </p:cNvSpPr>
          <p:nvPr/>
        </p:nvSpPr>
        <p:spPr bwMode="auto">
          <a:xfrm>
            <a:off x="468313" y="1844675"/>
            <a:ext cx="1079500" cy="935038"/>
          </a:xfrm>
          <a:prstGeom prst="wedgeRoundRectCallout">
            <a:avLst>
              <a:gd name="adj1" fmla="val 104412"/>
              <a:gd name="adj2" fmla="val 170375"/>
              <a:gd name="adj3" fmla="val 16667"/>
            </a:avLst>
          </a:prstGeom>
          <a:gradFill rotWithShape="1">
            <a:gsLst>
              <a:gs pos="0">
                <a:srgbClr val="FFFF00">
                  <a:alpha val="50000"/>
                </a:srgbClr>
              </a:gs>
              <a:gs pos="100000">
                <a:srgbClr val="767600">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电源开关</a:t>
            </a:r>
          </a:p>
        </p:txBody>
      </p:sp>
      <p:sp>
        <p:nvSpPr>
          <p:cNvPr id="9227" name="AutoShape 11"/>
          <p:cNvSpPr>
            <a:spLocks noChangeArrowheads="1"/>
          </p:cNvSpPr>
          <p:nvPr/>
        </p:nvSpPr>
        <p:spPr bwMode="auto">
          <a:xfrm>
            <a:off x="7019925" y="5734050"/>
            <a:ext cx="1582738" cy="863600"/>
          </a:xfrm>
          <a:prstGeom prst="wedgeRoundRectCallout">
            <a:avLst>
              <a:gd name="adj1" fmla="val -147292"/>
              <a:gd name="adj2" fmla="val -208824"/>
              <a:gd name="adj3" fmla="val 16667"/>
            </a:avLst>
          </a:prstGeom>
          <a:gradFill rotWithShape="1">
            <a:gsLst>
              <a:gs pos="0">
                <a:srgbClr val="0033CC">
                  <a:alpha val="49001"/>
                </a:srgbClr>
              </a:gs>
              <a:gs pos="100000">
                <a:srgbClr val="00185E">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量程自动选择</a:t>
            </a:r>
          </a:p>
        </p:txBody>
      </p:sp>
      <p:sp>
        <p:nvSpPr>
          <p:cNvPr id="9228" name="AutoShape 12"/>
          <p:cNvSpPr>
            <a:spLocks noChangeArrowheads="1"/>
          </p:cNvSpPr>
          <p:nvPr/>
        </p:nvSpPr>
        <p:spPr bwMode="auto">
          <a:xfrm>
            <a:off x="468313" y="2852738"/>
            <a:ext cx="1152525" cy="936625"/>
          </a:xfrm>
          <a:prstGeom prst="wedgeRoundRectCallout">
            <a:avLst>
              <a:gd name="adj1" fmla="val 98620"/>
              <a:gd name="adj2" fmla="val 125426"/>
              <a:gd name="adj3" fmla="val 16667"/>
            </a:avLst>
          </a:prstGeom>
          <a:gradFill rotWithShape="1">
            <a:gsLst>
              <a:gs pos="0">
                <a:srgbClr val="99FF99">
                  <a:alpha val="50000"/>
                </a:srgbClr>
              </a:gs>
              <a:gs pos="100000">
                <a:srgbClr val="477647">
                  <a:alpha val="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2400" b="1"/>
              <a:t>USB</a:t>
            </a:r>
            <a:r>
              <a:rPr lang="zh-CN" altLang="en-US" sz="2400" b="1"/>
              <a:t>接口</a:t>
            </a:r>
          </a:p>
        </p:txBody>
      </p:sp>
      <p:sp>
        <p:nvSpPr>
          <p:cNvPr id="9229" name="AutoShape 13"/>
          <p:cNvSpPr>
            <a:spLocks noChangeArrowheads="1"/>
          </p:cNvSpPr>
          <p:nvPr/>
        </p:nvSpPr>
        <p:spPr bwMode="auto">
          <a:xfrm>
            <a:off x="468313" y="3860800"/>
            <a:ext cx="1152525" cy="936625"/>
          </a:xfrm>
          <a:prstGeom prst="wedgeRoundRectCallout">
            <a:avLst>
              <a:gd name="adj1" fmla="val 171486"/>
              <a:gd name="adj2" fmla="val -23222"/>
              <a:gd name="adj3" fmla="val 16667"/>
            </a:avLst>
          </a:prstGeom>
          <a:gradFill rotWithShape="1">
            <a:gsLst>
              <a:gs pos="0">
                <a:srgbClr val="FFFF00">
                  <a:alpha val="50000"/>
                </a:srgbClr>
              </a:gs>
              <a:gs pos="100000">
                <a:srgbClr val="767600">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交流电压</a:t>
            </a:r>
          </a:p>
        </p:txBody>
      </p:sp>
      <p:sp>
        <p:nvSpPr>
          <p:cNvPr id="9230" name="AutoShape 14"/>
          <p:cNvSpPr>
            <a:spLocks noChangeArrowheads="1"/>
          </p:cNvSpPr>
          <p:nvPr/>
        </p:nvSpPr>
        <p:spPr bwMode="auto">
          <a:xfrm>
            <a:off x="3924300" y="5300663"/>
            <a:ext cx="1944688" cy="1557337"/>
          </a:xfrm>
          <a:prstGeom prst="wedgeRoundRectCallout">
            <a:avLst>
              <a:gd name="adj1" fmla="val -4532"/>
              <a:gd name="adj2" fmla="val -100458"/>
              <a:gd name="adj3" fmla="val 16667"/>
            </a:avLst>
          </a:prstGeom>
          <a:gradFill rotWithShape="1">
            <a:gsLst>
              <a:gs pos="0">
                <a:srgbClr val="0033CC">
                  <a:alpha val="49001"/>
                </a:srgbClr>
              </a:gs>
              <a:gs pos="100000">
                <a:srgbClr val="00185E">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上挡切换键</a:t>
            </a:r>
          </a:p>
          <a:p>
            <a:pPr algn="ctr" eaLnBrk="1" hangingPunct="1"/>
            <a:r>
              <a:rPr lang="en-US" altLang="zh-CN" sz="2400" b="1"/>
              <a:t>DCi,ACi,dB,dBm,</a:t>
            </a:r>
          </a:p>
          <a:p>
            <a:pPr algn="ctr" eaLnBrk="1" hangingPunct="1"/>
            <a:r>
              <a:rPr lang="en-US" altLang="zh-CN" sz="2400" b="1"/>
              <a:t>TEMP</a:t>
            </a:r>
          </a:p>
        </p:txBody>
      </p:sp>
      <p:sp>
        <p:nvSpPr>
          <p:cNvPr id="9231" name="AutoShape 15"/>
          <p:cNvSpPr>
            <a:spLocks noChangeArrowheads="1"/>
          </p:cNvSpPr>
          <p:nvPr/>
        </p:nvSpPr>
        <p:spPr bwMode="auto">
          <a:xfrm>
            <a:off x="5867400" y="5516563"/>
            <a:ext cx="1079500" cy="1008062"/>
          </a:xfrm>
          <a:prstGeom prst="wedgeRoundRectCallout">
            <a:avLst>
              <a:gd name="adj1" fmla="val -95588"/>
              <a:gd name="adj2" fmla="val -135829"/>
              <a:gd name="adj3" fmla="val 16667"/>
            </a:avLst>
          </a:prstGeom>
          <a:gradFill rotWithShape="1">
            <a:gsLst>
              <a:gs pos="0">
                <a:srgbClr val="99FF99">
                  <a:alpha val="50000"/>
                </a:srgbClr>
              </a:gs>
              <a:gs pos="100000">
                <a:srgbClr val="477647">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sz="2400" b="1"/>
          </a:p>
        </p:txBody>
      </p:sp>
      <p:sp>
        <p:nvSpPr>
          <p:cNvPr id="9232" name="AutoShape 16"/>
          <p:cNvSpPr>
            <a:spLocks noChangeArrowheads="1"/>
          </p:cNvSpPr>
          <p:nvPr/>
        </p:nvSpPr>
        <p:spPr bwMode="auto">
          <a:xfrm>
            <a:off x="5867400" y="5516563"/>
            <a:ext cx="1079500" cy="1008062"/>
          </a:xfrm>
          <a:prstGeom prst="wedgeRoundRectCallout">
            <a:avLst>
              <a:gd name="adj1" fmla="val -101324"/>
              <a:gd name="adj2" fmla="val -188583"/>
              <a:gd name="adj3" fmla="val 16667"/>
            </a:avLst>
          </a:prstGeom>
          <a:gradFill rotWithShape="1">
            <a:gsLst>
              <a:gs pos="0">
                <a:srgbClr val="99FF99">
                  <a:alpha val="50000"/>
                </a:srgbClr>
              </a:gs>
              <a:gs pos="100000">
                <a:srgbClr val="477647">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量程调整</a:t>
            </a:r>
            <a:endParaRPr lang="en-US" altLang="zh-CN" sz="2400" b="1"/>
          </a:p>
        </p:txBody>
      </p:sp>
      <p:sp>
        <p:nvSpPr>
          <p:cNvPr id="9233" name="AutoShape 17"/>
          <p:cNvSpPr>
            <a:spLocks noChangeArrowheads="1"/>
          </p:cNvSpPr>
          <p:nvPr/>
        </p:nvSpPr>
        <p:spPr bwMode="auto">
          <a:xfrm>
            <a:off x="6011863" y="1412875"/>
            <a:ext cx="1008062" cy="936625"/>
          </a:xfrm>
          <a:prstGeom prst="wedgeRoundRectCallout">
            <a:avLst>
              <a:gd name="adj1" fmla="val -106222"/>
              <a:gd name="adj2" fmla="val 145426"/>
              <a:gd name="adj3" fmla="val 16667"/>
            </a:avLst>
          </a:prstGeom>
          <a:gradFill rotWithShape="1">
            <a:gsLst>
              <a:gs pos="0">
                <a:srgbClr val="FFFF00">
                  <a:alpha val="50000"/>
                </a:srgbClr>
              </a:gs>
              <a:gs pos="100000">
                <a:srgbClr val="767600">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量程单位</a:t>
            </a:r>
          </a:p>
        </p:txBody>
      </p:sp>
      <p:sp>
        <p:nvSpPr>
          <p:cNvPr id="9234" name="AutoShape 18"/>
          <p:cNvSpPr>
            <a:spLocks noChangeArrowheads="1"/>
          </p:cNvSpPr>
          <p:nvPr/>
        </p:nvSpPr>
        <p:spPr bwMode="auto">
          <a:xfrm>
            <a:off x="3635375" y="1412875"/>
            <a:ext cx="1295400" cy="863600"/>
          </a:xfrm>
          <a:prstGeom prst="wedgeRoundRectCallout">
            <a:avLst>
              <a:gd name="adj1" fmla="val -14829"/>
              <a:gd name="adj2" fmla="val 169671"/>
              <a:gd name="adj3" fmla="val 16667"/>
            </a:avLst>
          </a:prstGeom>
          <a:gradFill rotWithShape="1">
            <a:gsLst>
              <a:gs pos="0">
                <a:srgbClr val="0033CC">
                  <a:alpha val="49001"/>
                </a:srgbClr>
              </a:gs>
              <a:gs pos="100000">
                <a:srgbClr val="00185E">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测量值单位</a:t>
            </a:r>
          </a:p>
        </p:txBody>
      </p:sp>
      <p:sp>
        <p:nvSpPr>
          <p:cNvPr id="9235" name="AutoShape 19"/>
          <p:cNvSpPr>
            <a:spLocks noChangeArrowheads="1"/>
          </p:cNvSpPr>
          <p:nvPr/>
        </p:nvSpPr>
        <p:spPr bwMode="auto">
          <a:xfrm>
            <a:off x="395288" y="1341438"/>
            <a:ext cx="1800225" cy="503237"/>
          </a:xfrm>
          <a:prstGeom prst="wedgeRoundRectCallout">
            <a:avLst>
              <a:gd name="adj1" fmla="val 75574"/>
              <a:gd name="adj2" fmla="val 479023"/>
              <a:gd name="adj3" fmla="val 16667"/>
            </a:avLst>
          </a:prstGeom>
          <a:gradFill rotWithShape="1">
            <a:gsLst>
              <a:gs pos="0">
                <a:srgbClr val="0033CC">
                  <a:alpha val="49001"/>
                </a:srgbClr>
              </a:gs>
              <a:gs pos="100000">
                <a:srgbClr val="00185E">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直流电压</a:t>
            </a:r>
          </a:p>
        </p:txBody>
      </p:sp>
      <p:sp>
        <p:nvSpPr>
          <p:cNvPr id="9236" name="AutoShape 20"/>
          <p:cNvSpPr>
            <a:spLocks noChangeArrowheads="1"/>
          </p:cNvSpPr>
          <p:nvPr/>
        </p:nvSpPr>
        <p:spPr bwMode="auto">
          <a:xfrm>
            <a:off x="395288" y="4797425"/>
            <a:ext cx="1295400" cy="936625"/>
          </a:xfrm>
          <a:prstGeom prst="wedgeRoundRectCallout">
            <a:avLst>
              <a:gd name="adj1" fmla="val 186764"/>
              <a:gd name="adj2" fmla="val -119491"/>
              <a:gd name="adj3" fmla="val 16667"/>
            </a:avLst>
          </a:prstGeom>
          <a:gradFill rotWithShape="1">
            <a:gsLst>
              <a:gs pos="0">
                <a:srgbClr val="0033CC">
                  <a:alpha val="49001"/>
                </a:srgbClr>
              </a:gs>
              <a:gs pos="100000">
                <a:srgbClr val="00185E">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电阻／</a:t>
            </a:r>
          </a:p>
          <a:p>
            <a:pPr algn="ctr" eaLnBrk="1" hangingPunct="1"/>
            <a:r>
              <a:rPr lang="zh-CN" altLang="en-US" sz="2400" b="1"/>
              <a:t>蜂鸣器</a:t>
            </a:r>
          </a:p>
        </p:txBody>
      </p:sp>
      <p:sp>
        <p:nvSpPr>
          <p:cNvPr id="9237" name="AutoShape 21"/>
          <p:cNvSpPr>
            <a:spLocks noChangeArrowheads="1"/>
          </p:cNvSpPr>
          <p:nvPr/>
        </p:nvSpPr>
        <p:spPr bwMode="auto">
          <a:xfrm>
            <a:off x="1403350" y="5516563"/>
            <a:ext cx="1295400" cy="936625"/>
          </a:xfrm>
          <a:prstGeom prst="wedgeRoundRectCallout">
            <a:avLst>
              <a:gd name="adj1" fmla="val 140810"/>
              <a:gd name="adj2" fmla="val -202542"/>
              <a:gd name="adj3" fmla="val 16667"/>
            </a:avLst>
          </a:prstGeom>
          <a:gradFill rotWithShape="1">
            <a:gsLst>
              <a:gs pos="0">
                <a:srgbClr val="99FF99">
                  <a:alpha val="50000"/>
                </a:srgbClr>
              </a:gs>
              <a:gs pos="100000">
                <a:srgbClr val="477647">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二极管</a:t>
            </a:r>
          </a:p>
          <a:p>
            <a:pPr algn="ctr" eaLnBrk="1" hangingPunct="1"/>
            <a:r>
              <a:rPr lang="zh-CN" altLang="en-US" sz="2400" b="1"/>
              <a:t>／电容</a:t>
            </a:r>
          </a:p>
        </p:txBody>
      </p:sp>
      <p:sp>
        <p:nvSpPr>
          <p:cNvPr id="9238" name="AutoShape 22"/>
          <p:cNvSpPr>
            <a:spLocks noChangeArrowheads="1"/>
          </p:cNvSpPr>
          <p:nvPr/>
        </p:nvSpPr>
        <p:spPr bwMode="auto">
          <a:xfrm>
            <a:off x="2700338" y="5157788"/>
            <a:ext cx="1295400" cy="936625"/>
          </a:xfrm>
          <a:prstGeom prst="wedgeRoundRectCallout">
            <a:avLst>
              <a:gd name="adj1" fmla="val 72181"/>
              <a:gd name="adj2" fmla="val -153051"/>
              <a:gd name="adj3" fmla="val 16667"/>
            </a:avLst>
          </a:prstGeom>
          <a:gradFill rotWithShape="1">
            <a:gsLst>
              <a:gs pos="0">
                <a:srgbClr val="FFFF00">
                  <a:alpha val="50000"/>
                </a:srgbClr>
              </a:gs>
              <a:gs pos="100000">
                <a:srgbClr val="767600">
                  <a:alpha val="0"/>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t>频率</a:t>
            </a:r>
          </a:p>
          <a:p>
            <a:pPr algn="ctr" eaLnBrk="1" hangingPunct="1"/>
            <a:r>
              <a:rPr lang="zh-CN" altLang="en-US" sz="2400" b="1"/>
              <a:t>／周期</a:t>
            </a:r>
          </a:p>
        </p:txBody>
      </p:sp>
      <p:sp>
        <p:nvSpPr>
          <p:cNvPr id="9239"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8F3A83E2-C7C6-4476-B15D-CA2D7C89FA38}"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5</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813375829"/>
      </p:ext>
    </p:extLst>
  </p:cSld>
  <p:clrMapOvr>
    <a:masterClrMapping/>
  </p:clrMapOvr>
  <p:transition advClick="0" advTm="6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850900"/>
          </a:xfrm>
        </p:spPr>
        <p:txBody>
          <a:bodyPr/>
          <a:lstStyle/>
          <a:p>
            <a:pPr eaLnBrk="1" hangingPunct="1"/>
            <a:r>
              <a:rPr lang="zh-CN" altLang="en-US" sz="4000" b="1" dirty="0" smtClean="0">
                <a:solidFill>
                  <a:srgbClr val="FFFF00"/>
                </a:solidFill>
              </a:rPr>
              <a:t>基本测量方法</a:t>
            </a:r>
          </a:p>
        </p:txBody>
      </p:sp>
      <p:sp>
        <p:nvSpPr>
          <p:cNvPr id="8195" name="Rectangle 3"/>
          <p:cNvSpPr>
            <a:spLocks noGrp="1" noChangeArrowheads="1"/>
          </p:cNvSpPr>
          <p:nvPr>
            <p:ph type="body" idx="1"/>
          </p:nvPr>
        </p:nvSpPr>
        <p:spPr>
          <a:xfrm>
            <a:off x="250825" y="1125538"/>
            <a:ext cx="8497888" cy="5076825"/>
          </a:xfrm>
        </p:spPr>
        <p:txBody>
          <a:bodyPr/>
          <a:lstStyle/>
          <a:p>
            <a:pPr marL="622350" indent="-514350" eaLnBrk="1" hangingPunct="1">
              <a:buFont typeface="+mj-lt"/>
              <a:buAutoNum type="arabicPeriod"/>
              <a:defRPr/>
            </a:pPr>
            <a:r>
              <a:rPr lang="zh-CN" altLang="en-US" b="1" dirty="0" smtClean="0">
                <a:solidFill>
                  <a:srgbClr val="FFFF00"/>
                </a:solidFill>
              </a:rPr>
              <a:t>插入表棒</a:t>
            </a:r>
          </a:p>
          <a:p>
            <a:pPr marL="108000" lvl="1" indent="0" eaLnBrk="1" hangingPunct="1">
              <a:buClr>
                <a:srgbClr val="FF0000"/>
              </a:buClr>
              <a:buFont typeface="Arial" charset="0"/>
              <a:buChar char="–"/>
              <a:defRPr/>
            </a:pPr>
            <a:r>
              <a:rPr lang="zh-CN" altLang="en-US" sz="2400" b="1" dirty="0" smtClean="0"/>
              <a:t>  黑表棒插入</a:t>
            </a:r>
            <a:r>
              <a:rPr lang="en-US" altLang="zh-CN" sz="2400" b="1" dirty="0" smtClean="0"/>
              <a:t>COM</a:t>
            </a:r>
            <a:r>
              <a:rPr lang="zh-CN" altLang="en-US" sz="2400" b="1" dirty="0" smtClean="0"/>
              <a:t>插孔。</a:t>
            </a:r>
            <a:endParaRPr lang="en-US" altLang="zh-CN" sz="2400" b="1" dirty="0" smtClean="0"/>
          </a:p>
          <a:p>
            <a:pPr marL="108000" lvl="1" indent="0" eaLnBrk="1" hangingPunct="1">
              <a:buClr>
                <a:srgbClr val="FF0000"/>
              </a:buClr>
              <a:buFont typeface="Arial" charset="0"/>
              <a:buChar char="–"/>
              <a:defRPr/>
            </a:pPr>
            <a:r>
              <a:rPr lang="zh-CN" altLang="en-US" sz="2400" b="1" dirty="0" smtClean="0"/>
              <a:t>  红表棒根据被测类型要求（</a:t>
            </a:r>
            <a:r>
              <a:rPr lang="en-US" altLang="zh-CN" sz="2400" b="1" dirty="0" smtClean="0"/>
              <a:t>0.5A</a:t>
            </a:r>
            <a:r>
              <a:rPr lang="zh-CN" altLang="en-US" sz="2400" b="1" dirty="0" smtClean="0"/>
              <a:t>电流，</a:t>
            </a:r>
            <a:r>
              <a:rPr lang="en-US" altLang="zh-CN" sz="2400" b="1" dirty="0" smtClean="0"/>
              <a:t>12</a:t>
            </a:r>
            <a:r>
              <a:rPr lang="zh-CN" altLang="en-US" sz="2400" b="1" dirty="0" smtClean="0"/>
              <a:t>电流，电压、电阻、二极管、电容</a:t>
            </a:r>
            <a:r>
              <a:rPr lang="en-US" altLang="zh-CN" sz="2400" b="1" dirty="0" smtClean="0"/>
              <a:t> </a:t>
            </a:r>
            <a:r>
              <a:rPr lang="zh-CN" altLang="en-US" sz="2400" b="1" dirty="0" smtClean="0"/>
              <a:t>）插入对应的三个插孔之一。</a:t>
            </a:r>
            <a:endParaRPr lang="en-US" altLang="zh-CN" sz="2400" b="1" dirty="0" smtClean="0"/>
          </a:p>
          <a:p>
            <a:pPr marL="108000" lvl="1" indent="0" eaLnBrk="1" hangingPunct="1">
              <a:buClr>
                <a:srgbClr val="FF0000"/>
              </a:buClr>
              <a:buFont typeface="Arial" charset="0"/>
              <a:buChar char="–"/>
              <a:defRPr/>
            </a:pPr>
            <a:endParaRPr lang="zh-CN" altLang="en-US" sz="2400" b="1" dirty="0" smtClean="0"/>
          </a:p>
          <a:p>
            <a:pPr marL="622350" indent="-514350" eaLnBrk="1" hangingPunct="1">
              <a:buFont typeface="+mj-lt"/>
              <a:buAutoNum type="arabicPeriod"/>
              <a:defRPr/>
            </a:pPr>
            <a:r>
              <a:rPr lang="zh-CN" altLang="en-US" b="1" dirty="0" smtClean="0">
                <a:solidFill>
                  <a:srgbClr val="FFFF00"/>
                </a:solidFill>
              </a:rPr>
              <a:t>选择测量类型之一</a:t>
            </a:r>
          </a:p>
          <a:p>
            <a:pPr marL="108000" lvl="1" indent="0" eaLnBrk="1" hangingPunct="1">
              <a:buClr>
                <a:srgbClr val="FF0000"/>
              </a:buClr>
              <a:buFont typeface="Arial" charset="0"/>
              <a:buChar char="–"/>
              <a:defRPr/>
            </a:pPr>
            <a:r>
              <a:rPr lang="zh-CN" altLang="en-US" sz="2400" b="1" dirty="0" smtClean="0"/>
              <a:t>  直接按一次各键可选择对应的测量类型：（</a:t>
            </a:r>
            <a:r>
              <a:rPr lang="en-US" altLang="zh-CN" sz="2400" b="1" dirty="0" smtClean="0"/>
              <a:t>DCV</a:t>
            </a:r>
            <a:r>
              <a:rPr lang="zh-CN" altLang="en-US" sz="2400" b="1" dirty="0" smtClean="0"/>
              <a:t>）直流电压、（</a:t>
            </a:r>
            <a:r>
              <a:rPr lang="en-US" altLang="zh-CN" sz="2400" b="1" dirty="0" smtClean="0"/>
              <a:t>ACV</a:t>
            </a:r>
            <a:r>
              <a:rPr lang="zh-CN" altLang="en-US" sz="2400" b="1" dirty="0" smtClean="0"/>
              <a:t>）交流电压、（</a:t>
            </a:r>
            <a:r>
              <a:rPr lang="el-GR" altLang="zh-CN" sz="2400" b="1" dirty="0" smtClean="0">
                <a:cs typeface="Arial" charset="0"/>
              </a:rPr>
              <a:t>Ω</a:t>
            </a:r>
            <a:r>
              <a:rPr lang="zh-CN" altLang="en-US" sz="2400" b="1" dirty="0" smtClean="0"/>
              <a:t>／蜂鸣器）电阻、（二极管／电容）二极管、（</a:t>
            </a:r>
            <a:r>
              <a:rPr lang="en-US" altLang="zh-CN" sz="2400" b="1" dirty="0" smtClean="0"/>
              <a:t>HZ/P</a:t>
            </a:r>
            <a:r>
              <a:rPr lang="zh-CN" altLang="en-US" sz="2400" b="1" dirty="0" smtClean="0"/>
              <a:t>）频率。</a:t>
            </a:r>
          </a:p>
          <a:p>
            <a:pPr marL="108000" lvl="1" indent="0" eaLnBrk="1" hangingPunct="1">
              <a:buClr>
                <a:srgbClr val="FF0000"/>
              </a:buClr>
              <a:buFont typeface="Arial" charset="0"/>
              <a:buChar char="–"/>
              <a:defRPr/>
            </a:pPr>
            <a:r>
              <a:rPr lang="zh-CN" altLang="en-US" sz="2400" b="1" dirty="0" smtClean="0"/>
              <a:t>  连按二次各键可选择（</a:t>
            </a:r>
            <a:r>
              <a:rPr lang="el-GR" altLang="zh-CN" sz="2400" b="1" dirty="0" smtClean="0"/>
              <a:t>Ω</a:t>
            </a:r>
            <a:r>
              <a:rPr lang="zh-CN" altLang="en-US" sz="2400" b="1" dirty="0" smtClean="0"/>
              <a:t>／蜂鸣器）蜂鸣器、（二极管／电容）电容、（</a:t>
            </a:r>
            <a:r>
              <a:rPr lang="en-US" altLang="zh-CN" sz="2400" b="1" dirty="0" smtClean="0"/>
              <a:t>HZ/P</a:t>
            </a:r>
            <a:r>
              <a:rPr lang="zh-CN" altLang="en-US" sz="2400" b="1" dirty="0" smtClean="0"/>
              <a:t>）周期。</a:t>
            </a:r>
          </a:p>
          <a:p>
            <a:pPr lvl="1" eaLnBrk="1" hangingPunct="1">
              <a:lnSpc>
                <a:spcPct val="80000"/>
              </a:lnSpc>
              <a:buFont typeface="Arial" charset="0"/>
              <a:buChar char="–"/>
              <a:defRPr/>
            </a:pPr>
            <a:endParaRPr lang="zh-CN" altLang="en-US" b="1" dirty="0" smtClean="0"/>
          </a:p>
        </p:txBody>
      </p:sp>
      <p:sp>
        <p:nvSpPr>
          <p:cNvPr id="10244"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FA0E4C13-3029-4B7E-B98F-842E62B9EA44}"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6</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350765231"/>
      </p:ext>
    </p:extLst>
  </p:cSld>
  <p:clrMapOvr>
    <a:masterClrMapping/>
  </p:clrMapOvr>
  <p:transition advClick="0" advTm="6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850900"/>
          </a:xfrm>
        </p:spPr>
        <p:txBody>
          <a:bodyPr/>
          <a:lstStyle/>
          <a:p>
            <a:pPr eaLnBrk="1" hangingPunct="1"/>
            <a:r>
              <a:rPr lang="zh-CN" altLang="en-US" sz="4000" b="1" dirty="0" smtClean="0">
                <a:solidFill>
                  <a:srgbClr val="FFFF00"/>
                </a:solidFill>
              </a:rPr>
              <a:t>基本测量方法</a:t>
            </a:r>
          </a:p>
        </p:txBody>
      </p:sp>
      <p:sp>
        <p:nvSpPr>
          <p:cNvPr id="9219" name="Rectangle 3"/>
          <p:cNvSpPr>
            <a:spLocks noGrp="1" noChangeArrowheads="1"/>
          </p:cNvSpPr>
          <p:nvPr>
            <p:ph type="body" idx="1"/>
          </p:nvPr>
        </p:nvSpPr>
        <p:spPr>
          <a:xfrm>
            <a:off x="468313" y="1412875"/>
            <a:ext cx="8229600" cy="4678363"/>
          </a:xfrm>
        </p:spPr>
        <p:txBody>
          <a:bodyPr/>
          <a:lstStyle/>
          <a:p>
            <a:pPr marL="108000" lvl="1" indent="0" eaLnBrk="1" hangingPunct="1">
              <a:lnSpc>
                <a:spcPct val="90000"/>
              </a:lnSpc>
              <a:buClr>
                <a:srgbClr val="FF0000"/>
              </a:buClr>
              <a:buFont typeface="Arial" charset="0"/>
              <a:buChar char="–"/>
              <a:defRPr/>
            </a:pPr>
            <a:r>
              <a:rPr lang="zh-CN" altLang="en-US" sz="2400" b="1" dirty="0" smtClean="0"/>
              <a:t>   按</a:t>
            </a:r>
            <a:r>
              <a:rPr lang="zh-CN" altLang="en-US" sz="2400" b="1" dirty="0"/>
              <a:t>过“</a:t>
            </a:r>
            <a:r>
              <a:rPr lang="en-US" altLang="zh-CN" sz="2400" b="1" dirty="0"/>
              <a:t>SHIFT”</a:t>
            </a:r>
            <a:r>
              <a:rPr lang="zh-CN" altLang="en-US" sz="2400" b="1" dirty="0"/>
              <a:t>键后，再按</a:t>
            </a:r>
            <a:r>
              <a:rPr lang="en-US" altLang="zh-CN" sz="2400" b="1" dirty="0"/>
              <a:t>(DCI)</a:t>
            </a:r>
            <a:r>
              <a:rPr lang="zh-CN" altLang="en-US" sz="2400" b="1" dirty="0"/>
              <a:t>直流电流，</a:t>
            </a:r>
            <a:r>
              <a:rPr lang="en-US" altLang="zh-CN" sz="2400" b="1" dirty="0"/>
              <a:t>(ACI)</a:t>
            </a:r>
            <a:r>
              <a:rPr lang="zh-CN" altLang="en-US" sz="2400" b="1" dirty="0"/>
              <a:t>交流电流，</a:t>
            </a:r>
            <a:r>
              <a:rPr lang="en-US" altLang="zh-CN" sz="2400" b="1" dirty="0"/>
              <a:t>(dB)</a:t>
            </a:r>
            <a:r>
              <a:rPr lang="zh-CN" altLang="en-US" sz="2400" b="1" dirty="0"/>
              <a:t>电压电平，</a:t>
            </a:r>
            <a:r>
              <a:rPr lang="en-US" altLang="zh-CN" sz="2400" b="1" dirty="0"/>
              <a:t>(</a:t>
            </a:r>
            <a:r>
              <a:rPr lang="en-US" altLang="zh-CN" sz="2400" b="1" dirty="0" err="1"/>
              <a:t>dBm</a:t>
            </a:r>
            <a:r>
              <a:rPr lang="en-US" altLang="zh-CN" sz="2400" b="1" dirty="0"/>
              <a:t>)</a:t>
            </a:r>
            <a:r>
              <a:rPr lang="zh-CN" altLang="en-US" sz="2400" b="1" dirty="0"/>
              <a:t>电压电平，</a:t>
            </a:r>
            <a:r>
              <a:rPr lang="en-US" altLang="zh-CN" sz="2400" b="1" dirty="0"/>
              <a:t>(TEMP)</a:t>
            </a:r>
            <a:r>
              <a:rPr lang="zh-CN" altLang="en-US" sz="2400" b="1" dirty="0"/>
              <a:t>温度可选择对应的测量类型</a:t>
            </a:r>
            <a:r>
              <a:rPr lang="zh-CN" altLang="en-US" sz="2400" b="1" dirty="0" smtClean="0"/>
              <a:t>。</a:t>
            </a:r>
            <a:endParaRPr lang="en-US" altLang="zh-CN" sz="2400" b="1" dirty="0" smtClean="0"/>
          </a:p>
          <a:p>
            <a:pPr marL="108000" lvl="1" indent="0" eaLnBrk="1" hangingPunct="1">
              <a:lnSpc>
                <a:spcPct val="90000"/>
              </a:lnSpc>
              <a:buClr>
                <a:srgbClr val="FF0000"/>
              </a:buClr>
              <a:buFont typeface="Arial" charset="0"/>
              <a:buChar char="–"/>
              <a:defRPr/>
            </a:pPr>
            <a:endParaRPr lang="zh-CN" altLang="en-US" sz="2400" b="1" dirty="0"/>
          </a:p>
          <a:p>
            <a:pPr marL="514350" indent="-514350" eaLnBrk="1" hangingPunct="1">
              <a:lnSpc>
                <a:spcPct val="90000"/>
              </a:lnSpc>
              <a:buFont typeface="+mj-lt"/>
              <a:buAutoNum type="arabicPeriod" startAt="3"/>
              <a:defRPr/>
            </a:pPr>
            <a:r>
              <a:rPr lang="zh-CN" altLang="en-US" b="1" dirty="0" smtClean="0">
                <a:solidFill>
                  <a:srgbClr val="FFFF00"/>
                </a:solidFill>
              </a:rPr>
              <a:t>选择量程</a:t>
            </a:r>
          </a:p>
          <a:p>
            <a:pPr lvl="1" eaLnBrk="1" hangingPunct="1">
              <a:lnSpc>
                <a:spcPct val="90000"/>
              </a:lnSpc>
              <a:buFont typeface="Arial" charset="0"/>
              <a:buChar char="–"/>
              <a:defRPr/>
            </a:pPr>
            <a:r>
              <a:rPr lang="zh-CN" altLang="en-US" b="1" dirty="0" smtClean="0"/>
              <a:t>按动“</a:t>
            </a:r>
            <a:r>
              <a:rPr lang="en-US" altLang="zh-CN" b="1" dirty="0" smtClean="0"/>
              <a:t>RANGE</a:t>
            </a:r>
            <a:r>
              <a:rPr lang="zh-CN" altLang="en-US" b="1" dirty="0" smtClean="0"/>
              <a:t>＋”键或“</a:t>
            </a:r>
            <a:r>
              <a:rPr lang="en-US" altLang="zh-CN" b="1" dirty="0" smtClean="0"/>
              <a:t>RANGE</a:t>
            </a:r>
            <a:r>
              <a:rPr lang="zh-CN" altLang="en-US" b="1" dirty="0" smtClean="0"/>
              <a:t>－”键可手动调整量程</a:t>
            </a:r>
          </a:p>
          <a:p>
            <a:pPr lvl="1" eaLnBrk="1" hangingPunct="1">
              <a:lnSpc>
                <a:spcPct val="90000"/>
              </a:lnSpc>
              <a:buFont typeface="Arial" charset="0"/>
              <a:buChar char="–"/>
              <a:defRPr/>
            </a:pPr>
            <a:r>
              <a:rPr lang="zh-CN" altLang="en-US" b="1" dirty="0" smtClean="0"/>
              <a:t>按动“</a:t>
            </a:r>
            <a:r>
              <a:rPr lang="en-US" altLang="zh-CN" b="1" dirty="0" smtClean="0"/>
              <a:t>Auto</a:t>
            </a:r>
            <a:r>
              <a:rPr lang="zh-CN" altLang="en-US" b="1" dirty="0" smtClean="0"/>
              <a:t>” 可自动调整量程 </a:t>
            </a:r>
            <a:r>
              <a:rPr lang="en-US" altLang="zh-CN" b="1" dirty="0" smtClean="0"/>
              <a:t>(</a:t>
            </a:r>
            <a:r>
              <a:rPr lang="zh-CN" altLang="en-US" b="1" dirty="0" smtClean="0"/>
              <a:t>需连接被测电量） 。</a:t>
            </a:r>
          </a:p>
          <a:p>
            <a:pPr marL="514350" indent="-514350" eaLnBrk="1" hangingPunct="1">
              <a:lnSpc>
                <a:spcPct val="90000"/>
              </a:lnSpc>
              <a:buFont typeface="+mj-lt"/>
              <a:buAutoNum type="arabicPeriod" startAt="4"/>
              <a:defRPr/>
            </a:pPr>
            <a:r>
              <a:rPr lang="zh-CN" altLang="en-US" b="1" dirty="0" smtClean="0">
                <a:solidFill>
                  <a:srgbClr val="FFFF00"/>
                </a:solidFill>
              </a:rPr>
              <a:t>测量</a:t>
            </a:r>
          </a:p>
          <a:p>
            <a:pPr lvl="1" eaLnBrk="1" hangingPunct="1">
              <a:lnSpc>
                <a:spcPct val="90000"/>
              </a:lnSpc>
              <a:buFont typeface="Arial" charset="0"/>
              <a:buChar char="–"/>
              <a:defRPr/>
            </a:pPr>
            <a:r>
              <a:rPr lang="zh-CN" altLang="en-US" b="1" dirty="0" smtClean="0"/>
              <a:t>表棒接触被测电量，即可进行测量</a:t>
            </a:r>
          </a:p>
        </p:txBody>
      </p:sp>
      <p:sp>
        <p:nvSpPr>
          <p:cNvPr id="11268"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C7396992-9C6D-4538-AD15-BA7548D7E43B}"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7</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2926268756"/>
      </p:ext>
    </p:extLst>
  </p:cSld>
  <p:clrMapOvr>
    <a:masterClrMapping/>
  </p:clrMapOvr>
  <p:transition advClick="0" advTm="6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50900"/>
          </a:xfrm>
        </p:spPr>
        <p:txBody>
          <a:bodyPr/>
          <a:lstStyle/>
          <a:p>
            <a:pPr eaLnBrk="1" hangingPunct="1"/>
            <a:r>
              <a:rPr lang="zh-CN" altLang="en-US" sz="3600" dirty="0" smtClean="0">
                <a:solidFill>
                  <a:srgbClr val="FFFF00"/>
                </a:solidFill>
                <a:latin typeface="微软雅黑" panose="020B0503020204020204" pitchFamily="34" charset="-122"/>
                <a:ea typeface="微软雅黑" panose="020B0503020204020204" pitchFamily="34" charset="-122"/>
              </a:rPr>
              <a:t>２</a:t>
            </a:r>
            <a:r>
              <a:rPr lang="en-US" altLang="zh-CN" sz="3600" dirty="0" smtClean="0">
                <a:solidFill>
                  <a:srgbClr val="FFFF00"/>
                </a:solidFill>
                <a:latin typeface="微软雅黑" panose="020B0503020204020204" pitchFamily="34" charset="-122"/>
                <a:ea typeface="微软雅黑" panose="020B0503020204020204" pitchFamily="34" charset="-122"/>
              </a:rPr>
              <a:t>ND</a:t>
            </a:r>
            <a:r>
              <a:rPr lang="zh-CN" altLang="en-US" sz="3600" dirty="0" smtClean="0">
                <a:solidFill>
                  <a:srgbClr val="FFFF00"/>
                </a:solidFill>
                <a:latin typeface="微软雅黑" panose="020B0503020204020204" pitchFamily="34" charset="-122"/>
                <a:ea typeface="微软雅黑" panose="020B0503020204020204" pitchFamily="34" charset="-122"/>
              </a:rPr>
              <a:t> ， </a:t>
            </a:r>
            <a:r>
              <a:rPr lang="en-US" altLang="zh-CN" sz="3600" dirty="0" smtClean="0">
                <a:solidFill>
                  <a:srgbClr val="FFFF00"/>
                </a:solidFill>
                <a:latin typeface="微软雅黑" panose="020B0503020204020204" pitchFamily="34" charset="-122"/>
                <a:ea typeface="微软雅黑" panose="020B0503020204020204" pitchFamily="34" charset="-122"/>
              </a:rPr>
              <a:t>LOCAL</a:t>
            </a:r>
            <a:r>
              <a:rPr lang="zh-CN" altLang="en-US" sz="3600" dirty="0" smtClean="0">
                <a:solidFill>
                  <a:srgbClr val="FFFF00"/>
                </a:solidFill>
                <a:latin typeface="微软雅黑" panose="020B0503020204020204" pitchFamily="34" charset="-122"/>
                <a:ea typeface="微软雅黑" panose="020B0503020204020204" pitchFamily="34" charset="-122"/>
              </a:rPr>
              <a:t>键的使用</a:t>
            </a:r>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3214688"/>
            <a:ext cx="7343775" cy="339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2" name="Rectangle 4"/>
          <p:cNvSpPr>
            <a:spLocks noChangeArrowheads="1"/>
          </p:cNvSpPr>
          <p:nvPr/>
        </p:nvSpPr>
        <p:spPr bwMode="auto">
          <a:xfrm>
            <a:off x="3057525" y="2695575"/>
            <a:ext cx="3028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a:solidFill>
                  <a:srgbClr val="990000"/>
                </a:solidFill>
              </a:rPr>
              <a:t>支持双显示的项目</a:t>
            </a:r>
          </a:p>
        </p:txBody>
      </p:sp>
      <p:sp>
        <p:nvSpPr>
          <p:cNvPr id="12293" name="Rectangle 5"/>
          <p:cNvSpPr>
            <a:spLocks noChangeArrowheads="1"/>
          </p:cNvSpPr>
          <p:nvPr/>
        </p:nvSpPr>
        <p:spPr bwMode="auto">
          <a:xfrm>
            <a:off x="107950" y="1341438"/>
            <a:ext cx="8640763"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1" eaLnBrk="1" hangingPunct="1"/>
            <a:r>
              <a:rPr lang="zh-CN" altLang="en-US" sz="2600" b="1"/>
              <a:t>按动“２</a:t>
            </a:r>
            <a:r>
              <a:rPr lang="en-US" altLang="zh-CN" sz="2600" b="1"/>
              <a:t>ND”</a:t>
            </a:r>
            <a:r>
              <a:rPr lang="zh-CN" altLang="en-US" sz="2600" b="1"/>
              <a:t>键，可选择双显示方式（同时显示被测电量的两个参数），显示的第二参数可选择。</a:t>
            </a:r>
          </a:p>
          <a:p>
            <a:pPr lvl="1" eaLnBrk="1" hangingPunct="1"/>
            <a:r>
              <a:rPr lang="zh-CN" altLang="en-US" sz="2600" b="1"/>
              <a:t>按住“２</a:t>
            </a:r>
            <a:r>
              <a:rPr lang="en-US" altLang="zh-CN" sz="2600" b="1"/>
              <a:t>ND”</a:t>
            </a:r>
            <a:r>
              <a:rPr lang="zh-CN" altLang="en-US" sz="2600" b="1"/>
              <a:t>键，保持１秒以上，退出双显示方式。</a:t>
            </a:r>
          </a:p>
        </p:txBody>
      </p:sp>
      <p:sp>
        <p:nvSpPr>
          <p:cNvPr id="12294"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342EAF67-1EA8-4C9C-9080-59BBEBCA387B}"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8</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1555885827"/>
      </p:ext>
    </p:extLst>
  </p:cSld>
  <p:clrMapOvr>
    <a:masterClrMapping/>
  </p:clrMapOvr>
  <p:transition advClick="0" advTm="6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288" y="404813"/>
            <a:ext cx="7416800" cy="863600"/>
          </a:xfrm>
        </p:spPr>
        <p:txBody>
          <a:bodyPr/>
          <a:lstStyle/>
          <a:p>
            <a:pPr eaLnBrk="1" hangingPunct="1"/>
            <a:r>
              <a:rPr lang="zh-CN" altLang="en-US" sz="4000" b="1" dirty="0" smtClean="0">
                <a:solidFill>
                  <a:srgbClr val="FFFF00"/>
                </a:solidFill>
                <a:latin typeface="微软雅黑" panose="020B0503020204020204" pitchFamily="34" charset="-122"/>
                <a:ea typeface="微软雅黑" panose="020B0503020204020204" pitchFamily="34" charset="-122"/>
              </a:rPr>
              <a:t>三、非线性电阻伏安特性（</a:t>
            </a:r>
            <a:r>
              <a:rPr lang="en-US" altLang="zh-CN" sz="4000" b="1" dirty="0" smtClean="0">
                <a:solidFill>
                  <a:srgbClr val="FFFF00"/>
                </a:solidFill>
                <a:latin typeface="微软雅黑" panose="020B0503020204020204" pitchFamily="34" charset="-122"/>
                <a:ea typeface="微软雅黑" panose="020B0503020204020204" pitchFamily="34" charset="-122"/>
              </a:rPr>
              <a:t>P27</a:t>
            </a:r>
            <a:r>
              <a:rPr lang="zh-CN" altLang="en-US" sz="4000" b="1" dirty="0" smtClean="0">
                <a:solidFill>
                  <a:srgbClr val="FFFF00"/>
                </a:solidFill>
                <a:latin typeface="微软雅黑" panose="020B0503020204020204" pitchFamily="34" charset="-122"/>
                <a:ea typeface="微软雅黑" panose="020B0503020204020204" pitchFamily="34" charset="-122"/>
              </a:rPr>
              <a:t>）</a:t>
            </a:r>
          </a:p>
        </p:txBody>
      </p:sp>
      <p:sp>
        <p:nvSpPr>
          <p:cNvPr id="13315" name="Rectangle 3"/>
          <p:cNvSpPr>
            <a:spLocks noGrp="1" noChangeArrowheads="1"/>
          </p:cNvSpPr>
          <p:nvPr>
            <p:ph type="body" idx="1"/>
          </p:nvPr>
        </p:nvSpPr>
        <p:spPr>
          <a:xfrm>
            <a:off x="323850" y="1341438"/>
            <a:ext cx="8569325" cy="5111750"/>
          </a:xfrm>
        </p:spPr>
        <p:txBody>
          <a:bodyPr/>
          <a:lstStyle/>
          <a:p>
            <a:pPr eaLnBrk="1" hangingPunct="1">
              <a:lnSpc>
                <a:spcPct val="110000"/>
              </a:lnSpc>
              <a:spcBef>
                <a:spcPct val="10000"/>
              </a:spcBef>
              <a:buClr>
                <a:srgbClr val="800000"/>
              </a:buClr>
              <a:buFont typeface="Wingdings" panose="05000000000000000000" pitchFamily="2" charset="2"/>
              <a:buChar char="Ø"/>
            </a:pPr>
            <a:r>
              <a:rPr lang="zh-CN" altLang="en-US" sz="3600" b="1" smtClean="0">
                <a:latin typeface="微软雅黑" panose="020B0503020204020204" pitchFamily="34" charset="-122"/>
                <a:ea typeface="微软雅黑" panose="020B0503020204020204" pitchFamily="34" charset="-122"/>
              </a:rPr>
              <a:t>实 验 原 理</a:t>
            </a:r>
          </a:p>
          <a:p>
            <a:pPr lvl="1" eaLnBrk="1" hangingPunct="1">
              <a:lnSpc>
                <a:spcPct val="150000"/>
              </a:lnSpc>
              <a:spcBef>
                <a:spcPts val="600"/>
              </a:spcBef>
              <a:buClr>
                <a:srgbClr val="FF0000"/>
              </a:buClr>
              <a:buFont typeface="Wingdings" panose="05000000000000000000" pitchFamily="2" charset="2"/>
              <a:buChar char="l"/>
            </a:pPr>
            <a:r>
              <a:rPr lang="zh-CN" altLang="en-US" sz="3200" smtClean="0">
                <a:latin typeface="微软雅黑" panose="020B0503020204020204" pitchFamily="34" charset="-122"/>
                <a:ea typeface="微软雅黑" panose="020B0503020204020204" pitchFamily="34" charset="-122"/>
              </a:rPr>
              <a:t> 在以电压为横坐标，电流为纵坐标的平面上，非线性器件的伏安特性曲线不是一条通过</a:t>
            </a:r>
            <a:r>
              <a:rPr lang="zh-CN" altLang="en-US" sz="3200" smtClean="0">
                <a:solidFill>
                  <a:srgbClr val="FF0000"/>
                </a:solidFill>
                <a:latin typeface="微软雅黑" panose="020B0503020204020204" pitchFamily="34" charset="-122"/>
                <a:ea typeface="微软雅黑" panose="020B0503020204020204" pitchFamily="34" charset="-122"/>
              </a:rPr>
              <a:t>坐标原点</a:t>
            </a:r>
            <a:r>
              <a:rPr lang="zh-CN" altLang="en-US" sz="3200" smtClean="0">
                <a:latin typeface="微软雅黑" panose="020B0503020204020204" pitchFamily="34" charset="-122"/>
                <a:ea typeface="微软雅黑" panose="020B0503020204020204" pitchFamily="34" charset="-122"/>
              </a:rPr>
              <a:t>的</a:t>
            </a:r>
            <a:r>
              <a:rPr lang="zh-CN" altLang="en-US" sz="3200" smtClean="0">
                <a:solidFill>
                  <a:srgbClr val="FF0000"/>
                </a:solidFill>
                <a:latin typeface="微软雅黑" panose="020B0503020204020204" pitchFamily="34" charset="-122"/>
                <a:ea typeface="微软雅黑" panose="020B0503020204020204" pitchFamily="34" charset="-122"/>
              </a:rPr>
              <a:t>直线</a:t>
            </a:r>
            <a:r>
              <a:rPr lang="zh-CN" altLang="en-US" sz="3200" smtClean="0">
                <a:latin typeface="微软雅黑" panose="020B0503020204020204" pitchFamily="34" charset="-122"/>
                <a:ea typeface="微软雅黑" panose="020B0503020204020204" pitchFamily="34" charset="-122"/>
              </a:rPr>
              <a:t>。即其电压与电流的比值不是常数。因此，通常情况下用它的伏安特性曲线来表示其特性。线性和非线性伏安特性曲线分别如图</a:t>
            </a:r>
            <a:r>
              <a:rPr lang="en-US" altLang="zh-CN" sz="3200" smtClean="0">
                <a:latin typeface="微软雅黑" panose="020B0503020204020204" pitchFamily="34" charset="-122"/>
                <a:ea typeface="微软雅黑" panose="020B0503020204020204" pitchFamily="34" charset="-122"/>
              </a:rPr>
              <a:t>a</a:t>
            </a:r>
            <a:r>
              <a:rPr lang="zh-CN" altLang="en-US" sz="3200" smtClean="0">
                <a:latin typeface="微软雅黑" panose="020B0503020204020204" pitchFamily="34" charset="-122"/>
                <a:ea typeface="微软雅黑" panose="020B0503020204020204" pitchFamily="34" charset="-122"/>
              </a:rPr>
              <a:t>和</a:t>
            </a:r>
            <a:r>
              <a:rPr lang="en-US" altLang="zh-CN" sz="3200" smtClean="0">
                <a:latin typeface="微软雅黑" panose="020B0503020204020204" pitchFamily="34" charset="-122"/>
                <a:ea typeface="微软雅黑" panose="020B0503020204020204" pitchFamily="34" charset="-122"/>
              </a:rPr>
              <a:t>b</a:t>
            </a:r>
            <a:r>
              <a:rPr lang="zh-CN" altLang="en-US" sz="3200" smtClean="0">
                <a:latin typeface="微软雅黑" panose="020B0503020204020204" pitchFamily="34" charset="-122"/>
                <a:ea typeface="微软雅黑" panose="020B0503020204020204" pitchFamily="34" charset="-122"/>
              </a:rPr>
              <a:t>所示。</a:t>
            </a:r>
            <a:endParaRPr lang="en-US" altLang="zh-CN" sz="3200" smtClean="0">
              <a:latin typeface="微软雅黑" panose="020B0503020204020204" pitchFamily="34" charset="-122"/>
              <a:ea typeface="微软雅黑" panose="020B0503020204020204" pitchFamily="34" charset="-122"/>
            </a:endParaRPr>
          </a:p>
        </p:txBody>
      </p:sp>
      <p:sp>
        <p:nvSpPr>
          <p:cNvPr id="13316" name="灯片编号占位符 3"/>
          <p:cNvSpPr>
            <a:spLocks noGrp="1"/>
          </p:cNvSpPr>
          <p:nvPr>
            <p:ph type="sldNum" sz="quarter" idx="12"/>
          </p:nvPr>
        </p:nvSpPr>
        <p:spPr>
          <a:xfrm>
            <a:off x="8159750" y="6343650"/>
            <a:ext cx="984250" cy="292100"/>
          </a:xfrm>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300">
                <a:solidFill>
                  <a:srgbClr val="898989"/>
                </a:solidFill>
                <a:latin typeface="微软雅黑" panose="020B0503020204020204" pitchFamily="34" charset="-122"/>
                <a:ea typeface="微软雅黑" panose="020B0503020204020204" pitchFamily="34" charset="-122"/>
              </a:rPr>
              <a:t>第 </a:t>
            </a:r>
            <a:fld id="{A160959F-07F8-4B43-A17F-88C5BC70FBEA}" type="slidenum">
              <a:rPr lang="zh-CN" altLang="en-US" sz="1300">
                <a:solidFill>
                  <a:srgbClr val="898989"/>
                </a:solidFill>
                <a:latin typeface="微软雅黑" panose="020B0503020204020204" pitchFamily="34" charset="-122"/>
                <a:ea typeface="微软雅黑" panose="020B0503020204020204" pitchFamily="34" charset="-122"/>
              </a:rPr>
              <a:pPr algn="ctr" eaLnBrk="1" hangingPunct="1"/>
              <a:t>9</a:t>
            </a:fld>
            <a:r>
              <a:rPr lang="zh-CN" altLang="en-US" sz="1300">
                <a:solidFill>
                  <a:srgbClr val="898989"/>
                </a:solidFill>
                <a:latin typeface="微软雅黑" panose="020B0503020204020204" pitchFamily="34" charset="-122"/>
                <a:ea typeface="微软雅黑" panose="020B0503020204020204" pitchFamily="34" charset="-122"/>
              </a:rPr>
              <a:t> 页</a:t>
            </a:r>
          </a:p>
        </p:txBody>
      </p:sp>
    </p:spTree>
    <p:extLst>
      <p:ext uri="{BB962C8B-B14F-4D97-AF65-F5344CB8AC3E}">
        <p14:creationId xmlns:p14="http://schemas.microsoft.com/office/powerpoint/2010/main" val="2415309073"/>
      </p:ext>
    </p:extLst>
  </p:cSld>
  <p:clrMapOvr>
    <a:masterClrMapping/>
  </p:clrMapOvr>
  <p:transition advClick="0" advTm="6000"/>
  <p:timing>
    <p:tnLst>
      <p:par>
        <p:cTn id="1" dur="indefinite" restart="never" nodeType="tmRoot"/>
      </p:par>
    </p:tnLst>
  </p:timing>
</p:sld>
</file>

<file path=ppt/theme/theme1.xml><?xml version="1.0" encoding="utf-8"?>
<a:theme xmlns:a="http://schemas.openxmlformats.org/drawingml/2006/main" name="Office 主题">
  <a:themeElements>
    <a:clrScheme name="Office 主题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主题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TotalTime>
  <Pages>0</Pages>
  <Words>2092</Words>
  <Characters>0</Characters>
  <Application>Microsoft Office PowerPoint</Application>
  <DocSecurity>0</DocSecurity>
  <PresentationFormat>全屏显示(4:3)</PresentationFormat>
  <Lines>0</Lines>
  <Paragraphs>367</Paragraphs>
  <Slides>32</Slides>
  <Notes>0</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32</vt:i4>
      </vt:variant>
    </vt:vector>
  </HeadingPairs>
  <TitlesOfParts>
    <vt:vector size="46" baseType="lpstr">
      <vt:lpstr>方正兰亭超细黑简体</vt:lpstr>
      <vt:lpstr>黑体</vt:lpstr>
      <vt:lpstr>楷体</vt:lpstr>
      <vt:lpstr>楷体_GB2312</vt:lpstr>
      <vt:lpstr>宋体</vt:lpstr>
      <vt:lpstr>微软雅黑</vt:lpstr>
      <vt:lpstr>Arial</vt:lpstr>
      <vt:lpstr>Calibri</vt:lpstr>
      <vt:lpstr>Simplified Arabic</vt:lpstr>
      <vt:lpstr>Symbol</vt:lpstr>
      <vt:lpstr>Times New Roman</vt:lpstr>
      <vt:lpstr>Wingdings</vt:lpstr>
      <vt:lpstr>Office 主题</vt:lpstr>
      <vt:lpstr>默认设计模板</vt:lpstr>
      <vt:lpstr>PowerPoint 演示文稿</vt:lpstr>
      <vt:lpstr>PowerPoint 演示文稿</vt:lpstr>
      <vt:lpstr>GPS-3303C直流稳压电源</vt:lpstr>
      <vt:lpstr>GPS-3303C直流稳压电源</vt:lpstr>
      <vt:lpstr>二、 GDM-8342台式数字万用表</vt:lpstr>
      <vt:lpstr>基本测量方法</vt:lpstr>
      <vt:lpstr>基本测量方法</vt:lpstr>
      <vt:lpstr>２ND ， LOCAL键的使用</vt:lpstr>
      <vt:lpstr>三、非线性电阻伏安特性（P27）</vt:lpstr>
      <vt:lpstr>非线性电阻伏安特性</vt:lpstr>
      <vt:lpstr>稳压管正、反向连接</vt:lpstr>
      <vt:lpstr>实 验 步 骤</vt:lpstr>
      <vt:lpstr>PowerPoint 演示文稿</vt:lpstr>
      <vt:lpstr>PowerPoint 演示文稿</vt:lpstr>
      <vt:lpstr>PowerPoint 演示文稿</vt:lpstr>
      <vt:lpstr>稳压管正、反向特性</vt:lpstr>
      <vt:lpstr>PowerPoint 演示文稿</vt:lpstr>
      <vt:lpstr>PowerPoint 演示文稿</vt:lpstr>
      <vt:lpstr>PowerPoint 演示文稿</vt:lpstr>
      <vt:lpstr>PowerPoint 演示文稿</vt:lpstr>
      <vt:lpstr>三、代维宁定理与诺顿定理（P33) </vt:lpstr>
      <vt:lpstr>PowerPoint 演示文稿</vt:lpstr>
      <vt:lpstr>（二）实验方法</vt:lpstr>
      <vt:lpstr>（三）电路连接(参考电路)</vt:lpstr>
      <vt:lpstr>（四）测量</vt:lpstr>
      <vt:lpstr>2．加压定流：</vt:lpstr>
      <vt:lpstr>3．开、短路法： </vt:lpstr>
      <vt:lpstr>4．半电压法： </vt:lpstr>
      <vt:lpstr>5．消除电表内阻影响的测量方法：</vt:lpstr>
      <vt:lpstr>PowerPoint 演示文稿</vt:lpstr>
      <vt:lpstr>下一次课内容</vt:lpstr>
      <vt:lpstr>PowerPoint 演示文稿</vt:lpstr>
    </vt:vector>
  </TitlesOfParts>
  <Manager/>
  <Company>WwW.YlmF.CoM</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
  <dc:creator>微软用户</dc:creator>
  <cp:keywords/>
  <dc:description/>
  <cp:lastModifiedBy>Windows</cp:lastModifiedBy>
  <cp:revision>185</cp:revision>
  <cp:lastPrinted>1899-12-30T00:00:00Z</cp:lastPrinted>
  <dcterms:created xsi:type="dcterms:W3CDTF">2011-03-28T07:15:46Z</dcterms:created>
  <dcterms:modified xsi:type="dcterms:W3CDTF">2017-03-27T07:02:59Z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2052-6.6.0.2877</vt:lpwstr>
  </property>
</Properties>
</file>